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2"/>
  </p:notesMasterIdLst>
  <p:sldIdLst>
    <p:sldId id="362" r:id="rId2"/>
    <p:sldId id="414" r:id="rId3"/>
    <p:sldId id="306" r:id="rId4"/>
    <p:sldId id="363" r:id="rId5"/>
    <p:sldId id="364" r:id="rId6"/>
    <p:sldId id="365" r:id="rId7"/>
    <p:sldId id="366" r:id="rId8"/>
    <p:sldId id="367" r:id="rId9"/>
    <p:sldId id="368" r:id="rId10"/>
    <p:sldId id="370" r:id="rId11"/>
    <p:sldId id="320" r:id="rId12"/>
    <p:sldId id="396" r:id="rId13"/>
    <p:sldId id="397" r:id="rId14"/>
    <p:sldId id="398" r:id="rId15"/>
    <p:sldId id="401" r:id="rId16"/>
    <p:sldId id="399" r:id="rId17"/>
    <p:sldId id="400" r:id="rId18"/>
    <p:sldId id="393" r:id="rId19"/>
    <p:sldId id="386" r:id="rId20"/>
    <p:sldId id="388" r:id="rId21"/>
    <p:sldId id="408" r:id="rId22"/>
    <p:sldId id="389" r:id="rId23"/>
    <p:sldId id="390" r:id="rId24"/>
    <p:sldId id="391" r:id="rId25"/>
    <p:sldId id="333" r:id="rId26"/>
    <p:sldId id="392" r:id="rId27"/>
    <p:sldId id="402" r:id="rId28"/>
    <p:sldId id="403" r:id="rId29"/>
    <p:sldId id="404" r:id="rId30"/>
    <p:sldId id="405" r:id="rId31"/>
    <p:sldId id="406" r:id="rId32"/>
    <p:sldId id="407" r:id="rId33"/>
    <p:sldId id="372" r:id="rId34"/>
    <p:sldId id="410" r:id="rId35"/>
    <p:sldId id="411" r:id="rId36"/>
    <p:sldId id="412" r:id="rId37"/>
    <p:sldId id="387" r:id="rId38"/>
    <p:sldId id="395" r:id="rId39"/>
    <p:sldId id="415" r:id="rId40"/>
    <p:sldId id="264" r:id="rId41"/>
    <p:sldId id="302" r:id="rId42"/>
    <p:sldId id="409" r:id="rId43"/>
    <p:sldId id="350" r:id="rId44"/>
    <p:sldId id="305" r:id="rId45"/>
    <p:sldId id="308" r:id="rId46"/>
    <p:sldId id="311" r:id="rId47"/>
    <p:sldId id="312" r:id="rId48"/>
    <p:sldId id="313" r:id="rId49"/>
    <p:sldId id="349" r:id="rId50"/>
    <p:sldId id="317" r:id="rId51"/>
    <p:sldId id="269" r:id="rId52"/>
    <p:sldId id="275" r:id="rId53"/>
    <p:sldId id="416" r:id="rId54"/>
    <p:sldId id="348" r:id="rId55"/>
    <p:sldId id="318" r:id="rId56"/>
    <p:sldId id="319" r:id="rId57"/>
    <p:sldId id="322" r:id="rId58"/>
    <p:sldId id="326" r:id="rId59"/>
    <p:sldId id="261" r:id="rId60"/>
    <p:sldId id="352" r:id="rId61"/>
    <p:sldId id="413" r:id="rId62"/>
    <p:sldId id="358" r:id="rId63"/>
    <p:sldId id="331" r:id="rId64"/>
    <p:sldId id="332" r:id="rId65"/>
    <p:sldId id="337" r:id="rId66"/>
    <p:sldId id="338" r:id="rId67"/>
    <p:sldId id="339" r:id="rId68"/>
    <p:sldId id="359" r:id="rId69"/>
    <p:sldId id="344" r:id="rId70"/>
    <p:sldId id="353" r:id="rId7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vertBarState="maximized">
    <p:restoredLeft sz="15620"/>
    <p:restoredTop sz="84167" autoAdjust="0"/>
  </p:normalViewPr>
  <p:slideViewPr>
    <p:cSldViewPr>
      <p:cViewPr>
        <p:scale>
          <a:sx n="66" d="100"/>
          <a:sy n="66" d="100"/>
        </p:scale>
        <p:origin x="-101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5B2DA7-D2C6-468E-BFB7-44B81E1532C7}" type="datetimeFigureOut">
              <a:rPr lang="fr-FR" smtClean="0"/>
              <a:pPr/>
              <a:t>24/09/2009</a:t>
            </a:fld>
            <a:endParaRPr lang="fr-BE"/>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6364B1-D7F5-44EF-8C10-EC80DA26250C}" type="slidenum">
              <a:rPr lang="fr-BE" smtClean="0"/>
              <a:pPr/>
              <a:t>‹N°›</a:t>
            </a:fld>
            <a:endParaRPr lang="fr-B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0291" name="Rectangle 3"/>
          <p:cNvSpPr>
            <a:spLocks noGrp="1" noChangeArrowheads="1"/>
          </p:cNvSpPr>
          <p:nvPr>
            <p:ph type="body" idx="1"/>
          </p:nvPr>
        </p:nvSpPr>
        <p:spPr bwMode="auto">
          <a:xfrm>
            <a:off x="914400" y="4343400"/>
            <a:ext cx="5029200" cy="4114800"/>
          </a:xfrm>
        </p:spPr>
        <p:txBody>
          <a:bodyPr wrap="square" numCol="1" anchor="t" anchorCtr="0" compatLnSpc="1">
            <a:prstTxWarp prst="textNoShape">
              <a:avLst/>
            </a:prstTxWarp>
          </a:bodyPr>
          <a:lstStyle/>
          <a:p>
            <a:pPr marL="228600" indent="-228600">
              <a:defRPr/>
            </a:pPr>
            <a:endParaRPr lang="en-GB" dirty="0" smtClean="0"/>
          </a:p>
          <a:p>
            <a:pPr marL="228600" indent="-228600">
              <a:buFontTx/>
              <a:buChar char="•"/>
              <a:defRPr/>
            </a:pPr>
            <a:r>
              <a:rPr lang="en-US" dirty="0" smtClean="0">
                <a:latin typeface="Arial" pitchFamily="34" charset="0"/>
                <a:cs typeface="Arial" pitchFamily="34" charset="0"/>
              </a:rPr>
              <a:t>HPVs previously belonged to the sub-family </a:t>
            </a:r>
            <a:r>
              <a:rPr lang="en-US" i="1" dirty="0" err="1" smtClean="0">
                <a:latin typeface="Arial" pitchFamily="34" charset="0"/>
                <a:cs typeface="Arial" pitchFamily="34" charset="0"/>
              </a:rPr>
              <a:t>Papillomavirus</a:t>
            </a:r>
            <a:r>
              <a:rPr lang="en-US" dirty="0" smtClean="0">
                <a:latin typeface="Arial" pitchFamily="34" charset="0"/>
                <a:cs typeface="Arial" pitchFamily="34" charset="0"/>
              </a:rPr>
              <a:t> (together with </a:t>
            </a:r>
            <a:r>
              <a:rPr lang="en-US" i="1" dirty="0" err="1" smtClean="0">
                <a:latin typeface="Arial" pitchFamily="34" charset="0"/>
                <a:cs typeface="Arial" pitchFamily="34" charset="0"/>
              </a:rPr>
              <a:t>Polyomaviridae</a:t>
            </a:r>
            <a:r>
              <a:rPr lang="en-US" dirty="0" smtClean="0">
                <a:latin typeface="Arial" pitchFamily="34" charset="0"/>
                <a:cs typeface="Arial" pitchFamily="34" charset="0"/>
              </a:rPr>
              <a:t>) of the </a:t>
            </a:r>
            <a:r>
              <a:rPr lang="en-US" i="1" dirty="0" err="1" smtClean="0">
                <a:latin typeface="Arial" pitchFamily="34" charset="0"/>
                <a:cs typeface="Arial" pitchFamily="34" charset="0"/>
              </a:rPr>
              <a:t>Papovaviridae</a:t>
            </a:r>
            <a:r>
              <a:rPr lang="en-US" dirty="0" smtClean="0">
                <a:latin typeface="Arial" pitchFamily="34" charset="0"/>
                <a:cs typeface="Arial" pitchFamily="34" charset="0"/>
              </a:rPr>
              <a:t> family (all are </a:t>
            </a:r>
            <a:r>
              <a:rPr lang="en-US" dirty="0" err="1" smtClean="0">
                <a:latin typeface="Arial" pitchFamily="34" charset="0"/>
                <a:cs typeface="Arial" pitchFamily="34" charset="0"/>
              </a:rPr>
              <a:t>tumour</a:t>
            </a:r>
            <a:r>
              <a:rPr lang="en-US" dirty="0" smtClean="0">
                <a:latin typeface="Arial" pitchFamily="34" charset="0"/>
                <a:cs typeface="Arial" pitchFamily="34" charset="0"/>
              </a:rPr>
              <a:t> viruses as they can </a:t>
            </a:r>
            <a:r>
              <a:rPr lang="en-US" dirty="0" err="1" smtClean="0">
                <a:latin typeface="Arial" pitchFamily="34" charset="0"/>
                <a:cs typeface="Arial" pitchFamily="34" charset="0"/>
              </a:rPr>
              <a:t>immortalise</a:t>
            </a:r>
            <a:r>
              <a:rPr lang="en-US" dirty="0" smtClean="0">
                <a:latin typeface="Arial" pitchFamily="34" charset="0"/>
                <a:cs typeface="Arial" pitchFamily="34" charset="0"/>
              </a:rPr>
              <a:t> normal cells).  In the past year, </a:t>
            </a:r>
            <a:r>
              <a:rPr lang="en-US" dirty="0" err="1" smtClean="0">
                <a:latin typeface="Arial" pitchFamily="34" charset="0"/>
                <a:cs typeface="Arial" pitchFamily="34" charset="0"/>
              </a:rPr>
              <a:t>papillomaviruses</a:t>
            </a:r>
            <a:r>
              <a:rPr lang="en-US" dirty="0" smtClean="0">
                <a:latin typeface="Arial" pitchFamily="34" charset="0"/>
                <a:cs typeface="Arial" pitchFamily="34" charset="0"/>
              </a:rPr>
              <a:t> have been formally </a:t>
            </a:r>
            <a:r>
              <a:rPr lang="en-US" dirty="0" err="1" smtClean="0">
                <a:latin typeface="Arial" pitchFamily="34" charset="0"/>
                <a:cs typeface="Arial" pitchFamily="34" charset="0"/>
              </a:rPr>
              <a:t>recognised</a:t>
            </a:r>
            <a:r>
              <a:rPr lang="en-US" dirty="0" smtClean="0">
                <a:latin typeface="Arial" pitchFamily="34" charset="0"/>
                <a:cs typeface="Arial" pitchFamily="34" charset="0"/>
              </a:rPr>
              <a:t> as a family of their own.</a:t>
            </a:r>
            <a:r>
              <a:rPr lang="en-US" baseline="30000" dirty="0" smtClean="0">
                <a:latin typeface="Arial" pitchFamily="34" charset="0"/>
                <a:cs typeface="Arial" pitchFamily="34" charset="0"/>
              </a:rPr>
              <a:t>8</a:t>
            </a:r>
            <a:r>
              <a:rPr lang="en-US" dirty="0" smtClean="0">
                <a:latin typeface="Arial" pitchFamily="34" charset="0"/>
                <a:cs typeface="Arial" pitchFamily="34" charset="0"/>
              </a:rPr>
              <a:t> </a:t>
            </a:r>
          </a:p>
          <a:p>
            <a:pPr marL="228600" indent="-228600">
              <a:buFontTx/>
              <a:buChar char="•"/>
              <a:defRPr/>
            </a:pPr>
            <a:r>
              <a:rPr lang="en-GB" dirty="0" smtClean="0">
                <a:latin typeface="Arial" pitchFamily="34" charset="0"/>
                <a:cs typeface="Times New Roman" pitchFamily="18" charset="0"/>
              </a:rPr>
              <a:t>There are two critical aspects of </a:t>
            </a:r>
            <a:r>
              <a:rPr lang="en-GB" dirty="0" err="1" smtClean="0">
                <a:latin typeface="Arial" pitchFamily="34" charset="0"/>
                <a:cs typeface="Times New Roman" pitchFamily="18" charset="0"/>
              </a:rPr>
              <a:t>papillomaviruse</a:t>
            </a:r>
            <a:r>
              <a:rPr lang="en-GB" dirty="0" smtClean="0">
                <a:latin typeface="Arial" pitchFamily="34" charset="0"/>
                <a:cs typeface="Times New Roman" pitchFamily="18" charset="0"/>
              </a:rPr>
              <a:t> biology.  Firstly they have an absolutely restricted host range, only human </a:t>
            </a:r>
            <a:r>
              <a:rPr lang="en-GB" dirty="0" err="1" smtClean="0">
                <a:latin typeface="Arial" pitchFamily="34" charset="0"/>
                <a:cs typeface="Times New Roman" pitchFamily="18" charset="0"/>
              </a:rPr>
              <a:t>papillomaviruses</a:t>
            </a:r>
            <a:r>
              <a:rPr lang="en-GB" dirty="0" smtClean="0">
                <a:latin typeface="Arial" pitchFamily="34" charset="0"/>
                <a:cs typeface="Times New Roman" pitchFamily="18" charset="0"/>
              </a:rPr>
              <a:t> (HPV’s) infect humans, dog </a:t>
            </a:r>
            <a:r>
              <a:rPr lang="en-GB" dirty="0" err="1" smtClean="0">
                <a:latin typeface="Arial" pitchFamily="34" charset="0"/>
                <a:cs typeface="Times New Roman" pitchFamily="18" charset="0"/>
              </a:rPr>
              <a:t>papillomaviruses</a:t>
            </a:r>
            <a:r>
              <a:rPr lang="en-GB" dirty="0" smtClean="0">
                <a:latin typeface="Arial" pitchFamily="34" charset="0"/>
                <a:cs typeface="Times New Roman" pitchFamily="18" charset="0"/>
              </a:rPr>
              <a:t> only infect dogs and other canines and so forth.  Secondly they show an exquisite tissue tropism such that only differentiated </a:t>
            </a:r>
            <a:r>
              <a:rPr lang="en-GB" dirty="0" err="1" smtClean="0">
                <a:latin typeface="Arial" pitchFamily="34" charset="0"/>
                <a:cs typeface="Times New Roman" pitchFamily="18" charset="0"/>
              </a:rPr>
              <a:t>squamous</a:t>
            </a:r>
            <a:r>
              <a:rPr lang="en-GB" dirty="0" smtClean="0">
                <a:latin typeface="Arial" pitchFamily="34" charset="0"/>
                <a:cs typeface="Times New Roman" pitchFamily="18" charset="0"/>
              </a:rPr>
              <a:t> epithelium will support the complete infectious cycle and the production of infectious particles.  Because of this HPV’s cannot be propagated in tissue culture, few virus particles can be isolated from lesions and significant amounts of well characterised HPV antigens have not been generally available. </a:t>
            </a:r>
          </a:p>
          <a:p>
            <a:pPr algn="just">
              <a:defRPr/>
            </a:pPr>
            <a:r>
              <a:rPr lang="en-US" dirty="0" smtClean="0">
                <a:cs typeface="Times New Roman" pitchFamily="18" charset="0"/>
              </a:rPr>
              <a:t>Human </a:t>
            </a:r>
            <a:r>
              <a:rPr lang="en-US" dirty="0" err="1" smtClean="0">
                <a:cs typeface="Times New Roman" pitchFamily="18" charset="0"/>
              </a:rPr>
              <a:t>papillomaviruses</a:t>
            </a:r>
            <a:r>
              <a:rPr lang="en-US" dirty="0" smtClean="0">
                <a:cs typeface="Times New Roman" pitchFamily="18" charset="0"/>
              </a:rPr>
              <a:t> (HPVs) are a family of small DNA viruses consisting of over 150 related genetic types, of which more than 85 are fully sequenced.  The genome is </a:t>
            </a:r>
            <a:r>
              <a:rPr lang="en-US" dirty="0" err="1" smtClean="0">
                <a:cs typeface="Times New Roman" pitchFamily="18" charset="0"/>
              </a:rPr>
              <a:t>encapsidated</a:t>
            </a:r>
            <a:r>
              <a:rPr lang="en-US" dirty="0" smtClean="0">
                <a:cs typeface="Times New Roman" pitchFamily="18" charset="0"/>
              </a:rPr>
              <a:t> in an </a:t>
            </a:r>
            <a:r>
              <a:rPr lang="en-US" dirty="0" err="1" smtClean="0">
                <a:cs typeface="Times New Roman" pitchFamily="18" charset="0"/>
              </a:rPr>
              <a:t>icosahedral</a:t>
            </a:r>
            <a:r>
              <a:rPr lang="en-US" dirty="0" smtClean="0">
                <a:cs typeface="Times New Roman" pitchFamily="18" charset="0"/>
              </a:rPr>
              <a:t> protein coat, and there is no membrane envelope.  The HPVs are rather closely related through </a:t>
            </a:r>
            <a:r>
              <a:rPr lang="en-US" dirty="0" err="1" smtClean="0">
                <a:cs typeface="Times New Roman" pitchFamily="18" charset="0"/>
              </a:rPr>
              <a:t>phylogenetic</a:t>
            </a:r>
            <a:r>
              <a:rPr lang="en-US" dirty="0" smtClean="0">
                <a:cs typeface="Times New Roman" pitchFamily="18" charset="0"/>
              </a:rPr>
              <a:t> and biological properties to the animal </a:t>
            </a:r>
            <a:r>
              <a:rPr lang="en-US" dirty="0" err="1" smtClean="0">
                <a:cs typeface="Times New Roman" pitchFamily="18" charset="0"/>
              </a:rPr>
              <a:t>papillomaviruses</a:t>
            </a:r>
            <a:r>
              <a:rPr lang="en-US" dirty="0" smtClean="0">
                <a:cs typeface="Times New Roman" pitchFamily="18" charset="0"/>
              </a:rPr>
              <a:t>, which are host-specific to other vertebrates including amphibians, reptiles, birds and a variety of land and sea mammals.  HPVs do not infect any other species, nor do any of the animal </a:t>
            </a:r>
            <a:r>
              <a:rPr lang="en-US" dirty="0" err="1" smtClean="0">
                <a:cs typeface="Times New Roman" pitchFamily="18" charset="0"/>
              </a:rPr>
              <a:t>papillomaviruses</a:t>
            </a:r>
            <a:r>
              <a:rPr lang="en-US" dirty="0" smtClean="0">
                <a:cs typeface="Times New Roman" pitchFamily="18" charset="0"/>
              </a:rPr>
              <a:t> infect humans.</a:t>
            </a:r>
            <a:endParaRPr lang="en-US" dirty="0" smtClean="0">
              <a:latin typeface="Transportation"/>
              <a:cs typeface="Times New Roman" pitchFamily="18" charset="0"/>
            </a:endParaRPr>
          </a:p>
          <a:p>
            <a:pPr>
              <a:defRPr/>
            </a:pPr>
            <a:endParaRPr lang="en-US" dirty="0" smtClean="0"/>
          </a:p>
          <a:p>
            <a:pPr>
              <a:defRPr/>
            </a:pPr>
            <a:r>
              <a:rPr lang="en-US" dirty="0" smtClean="0"/>
              <a:t>Occur in most mammals and birds (except Lab mice)</a:t>
            </a:r>
          </a:p>
          <a:p>
            <a:pPr>
              <a:defRPr/>
            </a:pPr>
            <a:endParaRPr lang="en-AU" dirty="0" smtClean="0"/>
          </a:p>
          <a:p>
            <a:pPr>
              <a:defRPr/>
            </a:pPr>
            <a:endParaRPr lang="en-AU" dirty="0" smtClean="0"/>
          </a:p>
          <a:p>
            <a:pPr marL="228600" indent="-228600">
              <a:buFontTx/>
              <a:buChar char="•"/>
              <a:defRPr/>
            </a:pPr>
            <a:endParaRPr lang="en-GB" dirty="0" smtClean="0">
              <a:latin typeface="Arial" pitchFamily="34" charset="0"/>
              <a:cs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36993A9B-BCBB-49BD-A87C-54051BA19843}" type="slidenum">
              <a:rPr lang="de-DE"/>
              <a:pPr/>
              <a:t>56</a:t>
            </a:fld>
            <a:endParaRPr lang="de-DE"/>
          </a:p>
        </p:txBody>
      </p:sp>
      <p:sp>
        <p:nvSpPr>
          <p:cNvPr id="2662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ADB1669C-AB54-4F85-8A91-2E1EE112D645}" type="slidenum">
              <a:rPr lang="en-US" sz="1200">
                <a:latin typeface="Calibri" charset="0"/>
              </a:rPr>
              <a:pPr algn="r" eaLnBrk="1" hangingPunct="1"/>
              <a:t>56</a:t>
            </a:fld>
            <a:endParaRPr lang="en-US" sz="1200">
              <a:latin typeface="Calibri" charset="0"/>
            </a:endParaRPr>
          </a:p>
        </p:txBody>
      </p:sp>
      <p:sp>
        <p:nvSpPr>
          <p:cNvPr id="26628" name="Rectangle 2"/>
          <p:cNvSpPr>
            <a:spLocks noGrp="1" noRot="1" noChangeAspect="1" noChangeArrowheads="1" noTextEdit="1"/>
          </p:cNvSpPr>
          <p:nvPr>
            <p:ph type="sldImg"/>
          </p:nvPr>
        </p:nvSpPr>
        <p:spPr>
          <a:ln/>
        </p:spPr>
      </p:sp>
      <p:sp>
        <p:nvSpPr>
          <p:cNvPr id="26629" name="Rectangle 3"/>
          <p:cNvSpPr>
            <a:spLocks noGrp="1" noChangeArrowheads="1"/>
          </p:cNvSpPr>
          <p:nvPr>
            <p:ph type="body" idx="1"/>
          </p:nvPr>
        </p:nvSpPr>
        <p:spPr>
          <a:xfrm>
            <a:off x="1011238" y="4213225"/>
            <a:ext cx="5457825" cy="4751388"/>
          </a:xfrm>
          <a:noFill/>
          <a:ln>
            <a:solidFill>
              <a:srgbClr val="000000"/>
            </a:solidFill>
          </a:ln>
        </p:spPr>
        <p:txBody>
          <a:bodyPr/>
          <a:lstStyle/>
          <a:p>
            <a:pPr eaLnBrk="1" hangingPunct="1">
              <a:spcBef>
                <a:spcPct val="0"/>
              </a:spcBef>
            </a:pPr>
            <a:endParaRPr lang="en-US" sz="100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A66AA82E-0B77-4728-A9C4-A4574C8BC2EB}" type="slidenum">
              <a:rPr lang="de-DE"/>
              <a:pPr/>
              <a:t>57</a:t>
            </a:fld>
            <a:endParaRPr lang="de-DE"/>
          </a:p>
        </p:txBody>
      </p:sp>
      <p:sp>
        <p:nvSpPr>
          <p:cNvPr id="32771" name="Rectangle 2"/>
          <p:cNvSpPr>
            <a:spLocks noGrp="1" noRot="1" noChangeAspect="1" noChangeArrowheads="1" noTextEdit="1"/>
          </p:cNvSpPr>
          <p:nvPr>
            <p:ph type="sldImg"/>
          </p:nvPr>
        </p:nvSpPr>
        <p:spPr>
          <a:xfrm>
            <a:off x="1131888" y="714375"/>
            <a:ext cx="4598987" cy="3449638"/>
          </a:xfrm>
          <a:solidFill>
            <a:srgbClr val="FFFFFF"/>
          </a:solidFill>
          <a:ln/>
        </p:spPr>
      </p:sp>
      <p:sp>
        <p:nvSpPr>
          <p:cNvPr id="32772" name="Rectangle 3"/>
          <p:cNvSpPr>
            <a:spLocks noGrp="1" noChangeArrowheads="1"/>
          </p:cNvSpPr>
          <p:nvPr>
            <p:ph type="body" idx="1"/>
          </p:nvPr>
        </p:nvSpPr>
        <p:spPr>
          <a:xfrm>
            <a:off x="1114425" y="4254500"/>
            <a:ext cx="5170488" cy="4737100"/>
          </a:xfrm>
          <a:solidFill>
            <a:srgbClr val="FFFFFF"/>
          </a:solidFill>
          <a:ln/>
        </p:spPr>
        <p:txBody>
          <a:bodyPr lIns="91775" tIns="45885" rIns="91775" bIns="45885"/>
          <a:lstStyle/>
          <a:p>
            <a:pPr eaLnBrk="1" hangingPunct="1">
              <a:lnSpc>
                <a:spcPct val="90000"/>
              </a:lnSpc>
              <a:spcBef>
                <a:spcPct val="0"/>
              </a:spcBef>
            </a:pPr>
            <a:r>
              <a:rPr lang="en-US" sz="900" b="1" smtClean="0"/>
              <a:t>Key Point</a:t>
            </a:r>
          </a:p>
          <a:p>
            <a:pPr eaLnBrk="1" hangingPunct="1">
              <a:lnSpc>
                <a:spcPct val="90000"/>
              </a:lnSpc>
              <a:spcBef>
                <a:spcPct val="0"/>
              </a:spcBef>
            </a:pPr>
            <a:endParaRPr lang="en-US" sz="900" b="1" smtClean="0"/>
          </a:p>
          <a:p>
            <a:pPr eaLnBrk="1" hangingPunct="1">
              <a:lnSpc>
                <a:spcPct val="90000"/>
              </a:lnSpc>
              <a:spcBef>
                <a:spcPct val="0"/>
              </a:spcBef>
            </a:pPr>
            <a:r>
              <a:rPr lang="en-US" sz="900" b="1" smtClean="0"/>
              <a:t>The incidence of diagnoses of condyloma in England and Wales have increased dramatically over the past 30 years.</a:t>
            </a:r>
          </a:p>
          <a:p>
            <a:pPr eaLnBrk="1" hangingPunct="1">
              <a:lnSpc>
                <a:spcPct val="90000"/>
              </a:lnSpc>
              <a:spcBef>
                <a:spcPct val="0"/>
              </a:spcBef>
            </a:pPr>
            <a:endParaRPr lang="en-US" sz="900" b="1" smtClean="0"/>
          </a:p>
          <a:p>
            <a:pPr eaLnBrk="1" hangingPunct="1">
              <a:lnSpc>
                <a:spcPct val="90000"/>
              </a:lnSpc>
              <a:spcBef>
                <a:spcPct val="0"/>
              </a:spcBef>
            </a:pPr>
            <a:r>
              <a:rPr lang="en-US" sz="900" b="1" smtClean="0"/>
              <a:t>Background</a:t>
            </a:r>
          </a:p>
          <a:p>
            <a:pPr eaLnBrk="1" hangingPunct="1">
              <a:lnSpc>
                <a:spcPct val="90000"/>
              </a:lnSpc>
              <a:spcBef>
                <a:spcPct val="0"/>
              </a:spcBef>
            </a:pPr>
            <a:r>
              <a:rPr lang="en-US" sz="900" smtClean="0"/>
              <a:t>Condyloma</a:t>
            </a:r>
            <a:r>
              <a:rPr lang="en-GB" sz="900" smtClean="0"/>
              <a:t> is the most commonly diagnosed sexually transmitted </a:t>
            </a:r>
            <a:r>
              <a:rPr lang="en-US" sz="900" smtClean="0"/>
              <a:t>viral</a:t>
            </a:r>
            <a:r>
              <a:rPr lang="en-GB" sz="900" smtClean="0"/>
              <a:t> infection in genitourinary medicine (GUM) clinics in England and Wales.</a:t>
            </a:r>
            <a:r>
              <a:rPr lang="en-GB" sz="900" baseline="30000" smtClean="0"/>
              <a:t>1</a:t>
            </a:r>
            <a:r>
              <a:rPr lang="en-GB" sz="900" smtClean="0"/>
              <a:t> </a:t>
            </a:r>
          </a:p>
          <a:p>
            <a:pPr eaLnBrk="1" hangingPunct="1">
              <a:lnSpc>
                <a:spcPct val="90000"/>
              </a:lnSpc>
              <a:spcBef>
                <a:spcPct val="0"/>
              </a:spcBef>
            </a:pPr>
            <a:endParaRPr lang="en-GB" sz="900" smtClean="0"/>
          </a:p>
          <a:p>
            <a:pPr eaLnBrk="1" hangingPunct="1">
              <a:lnSpc>
                <a:spcPct val="90000"/>
              </a:lnSpc>
              <a:spcBef>
                <a:spcPct val="0"/>
              </a:spcBef>
            </a:pPr>
            <a:r>
              <a:rPr lang="en-GB" sz="900" smtClean="0"/>
              <a:t>The figure shows the surveillance data on genital warts reported by genitourinary medicine (GUM) clinics in England and Wales to the PHLS Communicable Disease Surveillance Centre through KC60 returns.</a:t>
            </a:r>
            <a:r>
              <a:rPr lang="en-GB" sz="900" baseline="30000" smtClean="0"/>
              <a:t>1</a:t>
            </a:r>
            <a:r>
              <a:rPr lang="en-GB" sz="900" smtClean="0"/>
              <a:t> </a:t>
            </a:r>
          </a:p>
          <a:p>
            <a:pPr eaLnBrk="1" hangingPunct="1">
              <a:lnSpc>
                <a:spcPct val="90000"/>
              </a:lnSpc>
              <a:spcBef>
                <a:spcPct val="0"/>
              </a:spcBef>
            </a:pPr>
            <a:endParaRPr lang="en-GB" sz="900" smtClean="0"/>
          </a:p>
          <a:p>
            <a:pPr eaLnBrk="1" hangingPunct="1">
              <a:lnSpc>
                <a:spcPct val="90000"/>
              </a:lnSpc>
              <a:spcBef>
                <a:spcPct val="0"/>
              </a:spcBef>
            </a:pPr>
            <a:r>
              <a:rPr lang="en-GB" sz="900" smtClean="0"/>
              <a:t>In 2000, there were approximately 66,000 and 51,000 cases of </a:t>
            </a:r>
            <a:r>
              <a:rPr lang="en-US" sz="900" smtClean="0"/>
              <a:t>condyloma</a:t>
            </a:r>
            <a:r>
              <a:rPr lang="en-GB" sz="900" smtClean="0"/>
              <a:t> in males and females, respectively, about 50% of which were first-attack cases. The incidence increased greatly from 37/100,000 to 257/100,000 for males and 19/100,000 to 195/100,000 for females, between 1971 and 2000.</a:t>
            </a:r>
            <a:r>
              <a:rPr lang="en-GB" sz="900" baseline="30000" smtClean="0"/>
              <a:t>1</a:t>
            </a:r>
          </a:p>
          <a:p>
            <a:pPr eaLnBrk="1" hangingPunct="1">
              <a:lnSpc>
                <a:spcPct val="90000"/>
              </a:lnSpc>
              <a:spcBef>
                <a:spcPct val="0"/>
              </a:spcBef>
            </a:pPr>
            <a:endParaRPr lang="en-GB" sz="900" smtClean="0"/>
          </a:p>
          <a:p>
            <a:pPr eaLnBrk="1" hangingPunct="1">
              <a:lnSpc>
                <a:spcPct val="90000"/>
              </a:lnSpc>
              <a:spcBef>
                <a:spcPct val="0"/>
              </a:spcBef>
            </a:pPr>
            <a:r>
              <a:rPr lang="en-GB" sz="900" smtClean="0"/>
              <a:t>Despite growing concerns about acquired immune deficiency syndrome (AIDS) and the adoption of safe sex practices, the incidence of genital warts is increasing. Studies have shown that the use of condoms offer</a:t>
            </a:r>
            <a:r>
              <a:rPr lang="en-US" sz="900" smtClean="0"/>
              <a:t>s limited </a:t>
            </a:r>
            <a:r>
              <a:rPr lang="en-GB" sz="900" smtClean="0"/>
              <a:t>protection against HPV infection.</a:t>
            </a:r>
            <a:r>
              <a:rPr lang="en-GB" sz="900" baseline="30000" smtClean="0"/>
              <a:t>2,3</a:t>
            </a:r>
          </a:p>
          <a:p>
            <a:pPr eaLnBrk="1" hangingPunct="1">
              <a:lnSpc>
                <a:spcPct val="90000"/>
              </a:lnSpc>
              <a:spcBef>
                <a:spcPct val="0"/>
              </a:spcBef>
            </a:pPr>
            <a:endParaRPr lang="en-GB" sz="900" smtClean="0"/>
          </a:p>
          <a:p>
            <a:pPr eaLnBrk="1" hangingPunct="1">
              <a:lnSpc>
                <a:spcPct val="90000"/>
              </a:lnSpc>
              <a:spcBef>
                <a:spcPct val="0"/>
              </a:spcBef>
            </a:pPr>
            <a:r>
              <a:rPr lang="en-GB" sz="900" b="1" smtClean="0"/>
              <a:t>References</a:t>
            </a:r>
          </a:p>
          <a:p>
            <a:pPr eaLnBrk="1" hangingPunct="1">
              <a:lnSpc>
                <a:spcPct val="90000"/>
              </a:lnSpc>
              <a:spcBef>
                <a:spcPct val="0"/>
              </a:spcBef>
            </a:pPr>
            <a:r>
              <a:rPr lang="en-GB" sz="900" smtClean="0"/>
              <a:t>1. Sexually transmitted infections quarterly report: Anogenital warts and HSV infection in England and Wales. </a:t>
            </a:r>
            <a:r>
              <a:rPr lang="en-GB" sz="900" i="1" smtClean="0"/>
              <a:t>CDR Wkly (Online)</a:t>
            </a:r>
            <a:r>
              <a:rPr lang="en-GB" sz="900" smtClean="0"/>
              <a:t>. 2001;11(35). Available at: http://www.hpa.org.uk/cdr/archives/2001/cdr3501.pdf. Accessed June 10, 2005.</a:t>
            </a:r>
          </a:p>
          <a:p>
            <a:pPr eaLnBrk="1" hangingPunct="1">
              <a:lnSpc>
                <a:spcPct val="90000"/>
              </a:lnSpc>
              <a:spcBef>
                <a:spcPct val="0"/>
              </a:spcBef>
            </a:pPr>
            <a:r>
              <a:rPr lang="en-GB" sz="900" smtClean="0"/>
              <a:t>2. Manhart LE, Koutsky LA. Do condoms prevent genital HPV infection, external genital warts, or cervical neoplasia? A meta-analysis. </a:t>
            </a:r>
            <a:r>
              <a:rPr lang="en-GB" sz="900" i="1" smtClean="0"/>
              <a:t>Sex Transm Dis.</a:t>
            </a:r>
            <a:r>
              <a:rPr lang="en-GB" sz="900" smtClean="0"/>
              <a:t> 2002;29:725–735.</a:t>
            </a:r>
          </a:p>
          <a:p>
            <a:pPr eaLnBrk="1" hangingPunct="1">
              <a:lnSpc>
                <a:spcPct val="90000"/>
              </a:lnSpc>
              <a:spcBef>
                <a:spcPct val="0"/>
              </a:spcBef>
            </a:pPr>
            <a:r>
              <a:rPr lang="en-GB" sz="900" smtClean="0"/>
              <a:t>3. Winer RL, Lee S-K, Hughes JP, Adam DE, Kiviat NB, Koutsky LA. Genital human papillomavirus infection: Incidence and risk factors in a cohort of female university students. </a:t>
            </a:r>
            <a:r>
              <a:rPr lang="en-GB" sz="900" i="1" smtClean="0"/>
              <a:t>Am J Epidemiol.</a:t>
            </a:r>
            <a:r>
              <a:rPr lang="en-GB" sz="900" smtClean="0"/>
              <a:t> 2003;157:218–226.</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9B1CABC9-F619-452F-A28E-586B24F51CC9}" type="slidenum">
              <a:rPr lang="de-DE"/>
              <a:pPr/>
              <a:t>58</a:t>
            </a:fld>
            <a:endParaRPr lang="de-DE"/>
          </a:p>
        </p:txBody>
      </p:sp>
      <p:sp>
        <p:nvSpPr>
          <p:cNvPr id="51203" name="Rectangle 2"/>
          <p:cNvSpPr>
            <a:spLocks noGrp="1" noRot="1" noChangeAspect="1" noChangeArrowheads="1"/>
          </p:cNvSpPr>
          <p:nvPr>
            <p:ph type="sldImg"/>
          </p:nvPr>
        </p:nvSpPr>
        <p:spPr>
          <a:solidFill>
            <a:srgbClr val="FFFFFF"/>
          </a:solidFill>
          <a:ln/>
        </p:spPr>
      </p:sp>
      <p:sp>
        <p:nvSpPr>
          <p:cNvPr id="5120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de-A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D94445F2-65C7-42FC-B576-032B0BCE2DC4}" type="slidenum">
              <a:rPr lang="de-DE"/>
              <a:pPr/>
              <a:t>11</a:t>
            </a:fld>
            <a:endParaRPr lang="de-DE"/>
          </a:p>
        </p:txBody>
      </p:sp>
      <p:sp>
        <p:nvSpPr>
          <p:cNvPr id="28675" name="Rectangle 2"/>
          <p:cNvSpPr>
            <a:spLocks noGrp="1" noRot="1" noChangeAspect="1" noChangeArrowheads="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de-A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6E4B2B7-0683-4E3B-B575-D2972582C8E0}" type="slidenum">
              <a:rPr lang="fr-FR" sz="1200"/>
              <a:pPr algn="r"/>
              <a:t>16</a:t>
            </a:fld>
            <a:endParaRPr lang="fr-FR" sz="1200"/>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7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5EFAD1F-D290-430B-91D7-79B7001E3BB5}" type="slidenum">
              <a:rPr lang="fr-FR" sz="1200"/>
              <a:pPr algn="r"/>
              <a:t>17</a:t>
            </a:fld>
            <a:endParaRPr lang="fr-FR" sz="1200"/>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47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20000"/>
          </a:bodyPr>
          <a:lstStyle/>
          <a:p>
            <a:pPr eaLnBrk="1" fontAlgn="auto" hangingPunct="1">
              <a:spcBef>
                <a:spcPts val="0"/>
              </a:spcBef>
              <a:spcAft>
                <a:spcPts val="0"/>
              </a:spcAft>
              <a:defRPr/>
            </a:pPr>
            <a:r>
              <a:rPr lang="en-AU" dirty="0" smtClean="0"/>
              <a:t>HPV and vaccination</a:t>
            </a:r>
            <a:endParaRPr lang="en-AU" dirty="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5B296F7-15DA-4742-976D-E0B2A7294FAB}" type="slidenum">
              <a:rPr lang="en-AU" smtClean="0"/>
              <a:pPr/>
              <a:t>44</a:t>
            </a:fld>
            <a:endParaRPr lang="en-A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083" name="Rectangle 3"/>
          <p:cNvSpPr>
            <a:spLocks noGrp="1" noChangeArrowheads="1"/>
          </p:cNvSpPr>
          <p:nvPr>
            <p:ph type="body" idx="1"/>
          </p:nvPr>
        </p:nvSpPr>
        <p:spPr bwMode="auto">
          <a:xfrm>
            <a:off x="1117600" y="4191000"/>
            <a:ext cx="5283200" cy="4529138"/>
          </a:xfrm>
          <a:noFill/>
        </p:spPr>
        <p:txBody>
          <a:bodyPr wrap="square" numCol="1" anchor="t" anchorCtr="0" compatLnSpc="1">
            <a:prstTxWarp prst="textNoShape">
              <a:avLst/>
            </a:prstTxWarp>
          </a:bodyPr>
          <a:lstStyle/>
          <a:p>
            <a:pPr marL="190500" indent="-190500" eaLnBrk="1" hangingPunct="1">
              <a:lnSpc>
                <a:spcPct val="80000"/>
              </a:lnSpc>
              <a:spcBef>
                <a:spcPct val="0"/>
              </a:spcBef>
            </a:pPr>
            <a:r>
              <a:rPr lang="en-US" sz="900" b="1" dirty="0" smtClean="0"/>
              <a:t>	Key Points</a:t>
            </a:r>
          </a:p>
          <a:p>
            <a:pPr marL="190500" indent="-190500" eaLnBrk="1" hangingPunct="1">
              <a:lnSpc>
                <a:spcPct val="80000"/>
              </a:lnSpc>
              <a:spcBef>
                <a:spcPct val="0"/>
              </a:spcBef>
            </a:pPr>
            <a:endParaRPr lang="en-US" sz="900" b="1" dirty="0" smtClean="0"/>
          </a:p>
          <a:p>
            <a:pPr marL="190500" indent="-190500" eaLnBrk="1" hangingPunct="1">
              <a:lnSpc>
                <a:spcPct val="80000"/>
              </a:lnSpc>
              <a:spcBef>
                <a:spcPct val="0"/>
              </a:spcBef>
            </a:pPr>
            <a:r>
              <a:rPr lang="en-US" sz="900" b="1" dirty="0" smtClean="0"/>
              <a:t>	HPV infection is very common, but, in the majority of cases, has no clinical significance. Of all HPV-related conditions, cervical cancer is the most serious manifestation of the virus. However, most HPV-related morbidity is associated with cervical dysplasia or genital warts. </a:t>
            </a:r>
          </a:p>
          <a:p>
            <a:pPr marL="190500" indent="-190500" eaLnBrk="1" hangingPunct="1">
              <a:lnSpc>
                <a:spcPct val="80000"/>
              </a:lnSpc>
              <a:spcBef>
                <a:spcPct val="0"/>
              </a:spcBef>
            </a:pPr>
            <a:endParaRPr lang="en-US" sz="900" b="1" dirty="0" smtClean="0"/>
          </a:p>
          <a:p>
            <a:pPr marL="190500" indent="-190500" eaLnBrk="1" hangingPunct="1">
              <a:lnSpc>
                <a:spcPct val="80000"/>
              </a:lnSpc>
              <a:spcBef>
                <a:spcPct val="0"/>
              </a:spcBef>
            </a:pPr>
            <a:r>
              <a:rPr lang="en-US" sz="900" b="1" dirty="0" smtClean="0"/>
              <a:t>	Cervical dysplasia is caused by both </a:t>
            </a:r>
            <a:r>
              <a:rPr lang="en-US" sz="900" b="1" dirty="0" err="1" smtClean="0"/>
              <a:t>oncogenic</a:t>
            </a:r>
            <a:r>
              <a:rPr lang="en-US" sz="900" b="1" dirty="0" smtClean="0"/>
              <a:t> and non-</a:t>
            </a:r>
            <a:r>
              <a:rPr lang="en-US" sz="900" b="1" dirty="0" err="1" smtClean="0"/>
              <a:t>oncogenic</a:t>
            </a:r>
            <a:r>
              <a:rPr lang="en-US" sz="900" b="1" dirty="0" smtClean="0"/>
              <a:t> types, and genital warts by non-</a:t>
            </a:r>
            <a:r>
              <a:rPr lang="en-US" sz="900" b="1" dirty="0" err="1" smtClean="0"/>
              <a:t>oncogenic</a:t>
            </a:r>
            <a:r>
              <a:rPr lang="en-US" sz="900" b="1" dirty="0" smtClean="0"/>
              <a:t> types.</a:t>
            </a:r>
          </a:p>
          <a:p>
            <a:pPr marL="190500" indent="-190500" eaLnBrk="1" hangingPunct="1">
              <a:lnSpc>
                <a:spcPct val="80000"/>
              </a:lnSpc>
              <a:spcBef>
                <a:spcPct val="0"/>
              </a:spcBef>
            </a:pPr>
            <a:endParaRPr lang="en-US" sz="900" b="1" dirty="0" smtClean="0"/>
          </a:p>
          <a:p>
            <a:pPr marL="190500" indent="-190500" eaLnBrk="1" hangingPunct="1">
              <a:lnSpc>
                <a:spcPct val="80000"/>
              </a:lnSpc>
              <a:spcBef>
                <a:spcPct val="0"/>
              </a:spcBef>
            </a:pPr>
            <a:r>
              <a:rPr lang="en-US" sz="900" b="1" dirty="0" smtClean="0"/>
              <a:t>	Background</a:t>
            </a:r>
          </a:p>
          <a:p>
            <a:pPr marL="190500" indent="-190500" eaLnBrk="1" hangingPunct="1">
              <a:lnSpc>
                <a:spcPct val="80000"/>
              </a:lnSpc>
              <a:spcBef>
                <a:spcPct val="0"/>
              </a:spcBef>
            </a:pPr>
            <a:r>
              <a:rPr lang="en-US" sz="900" dirty="0" smtClean="0"/>
              <a:t>	According to estimates from the World Health Organization, worldwide annual incidence of HPV infection and low- and high-grade dysplasia is 300 million, 30 million, and 10 million cases, respectively.</a:t>
            </a:r>
            <a:r>
              <a:rPr lang="en-US" sz="900" baseline="30000" dirty="0" smtClean="0"/>
              <a:t>1</a:t>
            </a:r>
            <a:r>
              <a:rPr lang="en-US" sz="900" dirty="0" smtClean="0"/>
              <a:t> The World Health Organization estimates that 30 million cases of genital warts occur every year.</a:t>
            </a:r>
            <a:r>
              <a:rPr lang="en-US" sz="900" baseline="30000" dirty="0" smtClean="0"/>
              <a:t>2</a:t>
            </a:r>
            <a:r>
              <a:rPr lang="en-US" sz="900" dirty="0" smtClean="0"/>
              <a:t> </a:t>
            </a:r>
          </a:p>
          <a:p>
            <a:pPr marL="190500" indent="-190500" eaLnBrk="1" hangingPunct="1">
              <a:lnSpc>
                <a:spcPct val="80000"/>
              </a:lnSpc>
              <a:spcBef>
                <a:spcPct val="0"/>
              </a:spcBef>
            </a:pPr>
            <a:endParaRPr lang="en-US" sz="900" dirty="0" smtClean="0"/>
          </a:p>
          <a:p>
            <a:pPr marL="190500" indent="-190500" eaLnBrk="1" hangingPunct="1">
              <a:lnSpc>
                <a:spcPct val="80000"/>
              </a:lnSpc>
              <a:spcBef>
                <a:spcPct val="0"/>
              </a:spcBef>
            </a:pPr>
            <a:r>
              <a:rPr lang="en-US" sz="900" dirty="0" smtClean="0"/>
              <a:t>	The largest number of cases of cervical HPV infection have no detectable </a:t>
            </a:r>
            <a:r>
              <a:rPr lang="en-US" sz="900" dirty="0" err="1" smtClean="0"/>
              <a:t>cytologic</a:t>
            </a:r>
            <a:r>
              <a:rPr lang="en-US" sz="900" dirty="0" smtClean="0"/>
              <a:t> abnormalities, and many of these are self-limited. However, an important subset will subsequently become associated with disease.</a:t>
            </a:r>
            <a:r>
              <a:rPr lang="en-US" sz="900" baseline="30000" dirty="0" smtClean="0"/>
              <a:t>1</a:t>
            </a:r>
          </a:p>
          <a:p>
            <a:pPr marL="190500" indent="-190500" eaLnBrk="1" hangingPunct="1">
              <a:lnSpc>
                <a:spcPct val="80000"/>
              </a:lnSpc>
              <a:spcBef>
                <a:spcPct val="0"/>
              </a:spcBef>
            </a:pPr>
            <a:endParaRPr lang="en-US" sz="900" dirty="0" smtClean="0"/>
          </a:p>
          <a:p>
            <a:pPr marL="190500" indent="-190500" eaLnBrk="1" hangingPunct="1">
              <a:lnSpc>
                <a:spcPct val="80000"/>
              </a:lnSpc>
              <a:spcBef>
                <a:spcPct val="0"/>
              </a:spcBef>
            </a:pPr>
            <a:r>
              <a:rPr lang="en-US" sz="900" dirty="0" smtClean="0"/>
              <a:t>	HPV infection with </a:t>
            </a:r>
            <a:r>
              <a:rPr lang="en-US" sz="900" dirty="0" err="1" smtClean="0"/>
              <a:t>oncogenic</a:t>
            </a:r>
            <a:r>
              <a:rPr lang="en-US" sz="900" dirty="0" smtClean="0"/>
              <a:t> types, notably Types 16 and 18, is associated with both low-grade and high-grade cervical lesions. HPV infection with these types can lead to cervical cancer.</a:t>
            </a:r>
            <a:r>
              <a:rPr lang="en-US" sz="900" baseline="30000" dirty="0" smtClean="0"/>
              <a:t>3</a:t>
            </a:r>
            <a:r>
              <a:rPr lang="en-US" sz="900" dirty="0" smtClean="0"/>
              <a:t> </a:t>
            </a:r>
          </a:p>
          <a:p>
            <a:pPr marL="190500" indent="-190500" eaLnBrk="1" hangingPunct="1">
              <a:lnSpc>
                <a:spcPct val="80000"/>
              </a:lnSpc>
              <a:spcBef>
                <a:spcPct val="0"/>
              </a:spcBef>
            </a:pPr>
            <a:endParaRPr lang="en-US" sz="900" dirty="0" smtClean="0"/>
          </a:p>
          <a:p>
            <a:pPr marL="190500" indent="-190500" eaLnBrk="1" hangingPunct="1">
              <a:lnSpc>
                <a:spcPct val="80000"/>
              </a:lnSpc>
              <a:spcBef>
                <a:spcPct val="0"/>
              </a:spcBef>
            </a:pPr>
            <a:r>
              <a:rPr lang="en-US" sz="900" dirty="0" smtClean="0"/>
              <a:t>	</a:t>
            </a:r>
            <a:r>
              <a:rPr lang="en-US" sz="900" dirty="0" err="1" smtClean="0"/>
              <a:t>Nononcogenic</a:t>
            </a:r>
            <a:r>
              <a:rPr lang="en-US" sz="900" dirty="0" smtClean="0"/>
              <a:t> HPV types, notably Types 6 and 11, are associated with low-grade cervical lesions and with </a:t>
            </a:r>
            <a:r>
              <a:rPr lang="en-US" sz="900" dirty="0" err="1" smtClean="0"/>
              <a:t>anogenital</a:t>
            </a:r>
            <a:r>
              <a:rPr lang="en-US" sz="900" dirty="0" smtClean="0"/>
              <a:t> warts.</a:t>
            </a:r>
            <a:r>
              <a:rPr lang="en-US" sz="900" baseline="30000" dirty="0" smtClean="0"/>
              <a:t>3,4</a:t>
            </a:r>
            <a:r>
              <a:rPr lang="en-US" sz="900" dirty="0" smtClean="0"/>
              <a:t> In a study by </a:t>
            </a:r>
            <a:r>
              <a:rPr lang="en-US" sz="900" dirty="0" err="1" smtClean="0"/>
              <a:t>Gissmann</a:t>
            </a:r>
            <a:r>
              <a:rPr lang="en-US" sz="900" dirty="0" smtClean="0"/>
              <a:t> and colleagues (N=63), HPV 6 and 11 DNA was detected in &gt;90% of </a:t>
            </a:r>
            <a:r>
              <a:rPr lang="en-US" sz="900" dirty="0" err="1" smtClean="0"/>
              <a:t>anogenital</a:t>
            </a:r>
            <a:r>
              <a:rPr lang="en-US" sz="900" dirty="0" smtClean="0"/>
              <a:t> warts.</a:t>
            </a:r>
            <a:r>
              <a:rPr lang="en-US" sz="900" baseline="30000" dirty="0" smtClean="0"/>
              <a:t>5 </a:t>
            </a:r>
            <a:endParaRPr lang="en-US" sz="900" dirty="0" smtClean="0"/>
          </a:p>
          <a:p>
            <a:pPr marL="190500" indent="-190500" eaLnBrk="1" hangingPunct="1">
              <a:lnSpc>
                <a:spcPct val="80000"/>
              </a:lnSpc>
              <a:spcBef>
                <a:spcPct val="0"/>
              </a:spcBef>
            </a:pPr>
            <a:endParaRPr lang="en-US" sz="900" b="1" dirty="0" smtClean="0"/>
          </a:p>
          <a:p>
            <a:pPr marL="190500" indent="-190500" eaLnBrk="1" hangingPunct="1">
              <a:lnSpc>
                <a:spcPct val="80000"/>
              </a:lnSpc>
              <a:spcBef>
                <a:spcPct val="0"/>
              </a:spcBef>
            </a:pPr>
            <a:r>
              <a:rPr lang="en-US" sz="900" b="1" dirty="0" smtClean="0"/>
              <a:t>	References</a:t>
            </a:r>
          </a:p>
          <a:p>
            <a:pPr marL="190500" indent="-190500" eaLnBrk="1" hangingPunct="1">
              <a:lnSpc>
                <a:spcPct val="80000"/>
              </a:lnSpc>
              <a:spcBef>
                <a:spcPct val="0"/>
              </a:spcBef>
            </a:pPr>
            <a:r>
              <a:rPr lang="en-US" sz="900" dirty="0" smtClean="0"/>
              <a:t>	1. World Health Organization. The current status of development of prophylactic vaccines against human </a:t>
            </a:r>
            <a:r>
              <a:rPr lang="en-US" sz="900" dirty="0" err="1" smtClean="0"/>
              <a:t>papillomavirus</a:t>
            </a:r>
            <a:r>
              <a:rPr lang="en-US" sz="900" dirty="0" smtClean="0"/>
              <a:t> infection. Report of a technical meeting, 16</a:t>
            </a:r>
            <a:r>
              <a:rPr lang="en-US" sz="900" dirty="0" smtClean="0">
                <a:latin typeface="Arial" pitchFamily="34" charset="0"/>
                <a:cs typeface="Arial" pitchFamily="34" charset="0"/>
              </a:rPr>
              <a:t>–</a:t>
            </a:r>
            <a:r>
              <a:rPr lang="en-US" sz="900" dirty="0" smtClean="0">
                <a:cs typeface="Arial" pitchFamily="34" charset="0"/>
              </a:rPr>
              <a:t>18 February 1999</a:t>
            </a:r>
            <a:r>
              <a:rPr lang="en-US" sz="900" dirty="0" smtClean="0"/>
              <a:t>. Geneva, Switzerland: World Health Organization; 1999:1–22.</a:t>
            </a:r>
          </a:p>
          <a:p>
            <a:pPr marL="190500" indent="-190500" eaLnBrk="1" hangingPunct="1">
              <a:lnSpc>
                <a:spcPct val="80000"/>
              </a:lnSpc>
              <a:spcBef>
                <a:spcPct val="25000"/>
              </a:spcBef>
              <a:buClr>
                <a:srgbClr val="4397C7"/>
              </a:buClr>
              <a:buSzPct val="90000"/>
              <a:buFont typeface="Monotype Sorts" pitchFamily="1" charset="2"/>
              <a:buNone/>
            </a:pPr>
            <a:r>
              <a:rPr lang="en-US" sz="900" dirty="0" smtClean="0"/>
              <a:t>	2. World Health Organization. Sexually transmitted infections increasing–250 million new infections annually. WHO Office of Information. </a:t>
            </a:r>
            <a:r>
              <a:rPr lang="en-US" sz="900" i="1" dirty="0" smtClean="0"/>
              <a:t>WHO Features</a:t>
            </a:r>
            <a:r>
              <a:rPr lang="en-US" sz="900" dirty="0" smtClean="0"/>
              <a:t>. 1990;152:1–6.</a:t>
            </a:r>
          </a:p>
          <a:p>
            <a:pPr marL="190500" indent="-190500" eaLnBrk="1" hangingPunct="1">
              <a:lnSpc>
                <a:spcPct val="80000"/>
              </a:lnSpc>
              <a:spcBef>
                <a:spcPct val="0"/>
              </a:spcBef>
            </a:pPr>
            <a:r>
              <a:rPr lang="en-US" sz="900" dirty="0" smtClean="0">
                <a:cs typeface="Times New Roman" pitchFamily="18" charset="0"/>
              </a:rPr>
              <a:t>	3. </a:t>
            </a:r>
            <a:r>
              <a:rPr lang="en-US" sz="900" dirty="0" err="1" smtClean="0">
                <a:cs typeface="Times New Roman" pitchFamily="18" charset="0"/>
              </a:rPr>
              <a:t>Burd</a:t>
            </a:r>
            <a:r>
              <a:rPr lang="en-US" sz="900" dirty="0" smtClean="0"/>
              <a:t> EM. Human </a:t>
            </a:r>
            <a:r>
              <a:rPr lang="en-US" sz="900" dirty="0" err="1" smtClean="0"/>
              <a:t>papillomavirus</a:t>
            </a:r>
            <a:r>
              <a:rPr lang="en-US" sz="900" dirty="0" smtClean="0"/>
              <a:t> and cervical cancer. </a:t>
            </a:r>
            <a:r>
              <a:rPr lang="en-US" sz="900" i="1" dirty="0" err="1" smtClean="0"/>
              <a:t>Clin</a:t>
            </a:r>
            <a:r>
              <a:rPr lang="en-US" sz="900" i="1" dirty="0" smtClean="0"/>
              <a:t> </a:t>
            </a:r>
            <a:r>
              <a:rPr lang="en-US" sz="900" i="1" dirty="0" err="1" smtClean="0"/>
              <a:t>Microbiol</a:t>
            </a:r>
            <a:r>
              <a:rPr lang="en-US" sz="900" i="1" dirty="0" smtClean="0"/>
              <a:t> Rev</a:t>
            </a:r>
            <a:r>
              <a:rPr lang="en-US" sz="900" dirty="0" smtClean="0"/>
              <a:t>. 2003;16:1–17. </a:t>
            </a:r>
            <a:endParaRPr lang="en-US" sz="900" dirty="0" smtClean="0">
              <a:cs typeface="Times New Roman" pitchFamily="18" charset="0"/>
            </a:endParaRPr>
          </a:p>
          <a:p>
            <a:pPr marL="190500" indent="-190500" eaLnBrk="1" hangingPunct="1">
              <a:lnSpc>
                <a:spcPct val="80000"/>
              </a:lnSpc>
              <a:spcBef>
                <a:spcPct val="0"/>
              </a:spcBef>
            </a:pPr>
            <a:r>
              <a:rPr lang="en-US" sz="900" dirty="0" smtClean="0">
                <a:cs typeface="Times New Roman" pitchFamily="18" charset="0"/>
              </a:rPr>
              <a:t>	4. Wiley DJ, Douglas J, </a:t>
            </a:r>
            <a:r>
              <a:rPr lang="en-US" sz="900" dirty="0" err="1" smtClean="0">
                <a:cs typeface="Times New Roman" pitchFamily="18" charset="0"/>
              </a:rPr>
              <a:t>Beutner</a:t>
            </a:r>
            <a:r>
              <a:rPr lang="en-US" sz="900" dirty="0" smtClean="0">
                <a:cs typeface="Times New Roman" pitchFamily="18" charset="0"/>
              </a:rPr>
              <a:t> K, et al. External genital warts: diagnosis, treatment, and prevention. </a:t>
            </a:r>
            <a:r>
              <a:rPr lang="en-US" sz="900" i="1" dirty="0" err="1" smtClean="0">
                <a:cs typeface="Times New Roman" pitchFamily="18" charset="0"/>
              </a:rPr>
              <a:t>Clin</a:t>
            </a:r>
            <a:r>
              <a:rPr lang="en-US" sz="900" i="1" dirty="0" smtClean="0">
                <a:cs typeface="Times New Roman" pitchFamily="18" charset="0"/>
              </a:rPr>
              <a:t> Infect Dis. </a:t>
            </a:r>
            <a:r>
              <a:rPr lang="en-US" sz="900" dirty="0" smtClean="0">
                <a:cs typeface="Times New Roman" pitchFamily="18" charset="0"/>
              </a:rPr>
              <a:t>2002;35(</a:t>
            </a:r>
            <a:r>
              <a:rPr lang="en-US" sz="900" dirty="0" err="1" smtClean="0">
                <a:cs typeface="Times New Roman" pitchFamily="18" charset="0"/>
              </a:rPr>
              <a:t>suppl</a:t>
            </a:r>
            <a:r>
              <a:rPr lang="en-US" sz="900" dirty="0" smtClean="0">
                <a:cs typeface="Times New Roman" pitchFamily="18" charset="0"/>
              </a:rPr>
              <a:t> 2):S210</a:t>
            </a:r>
            <a:r>
              <a:rPr lang="en-US" sz="900" dirty="0" smtClean="0">
                <a:cs typeface="Arial" pitchFamily="34" charset="0"/>
              </a:rPr>
              <a:t>–S</a:t>
            </a:r>
            <a:r>
              <a:rPr lang="en-US" sz="900" dirty="0" smtClean="0">
                <a:cs typeface="Times New Roman" pitchFamily="18" charset="0"/>
              </a:rPr>
              <a:t>224.</a:t>
            </a:r>
          </a:p>
          <a:p>
            <a:pPr marL="190500" indent="-190500" eaLnBrk="1" hangingPunct="1">
              <a:lnSpc>
                <a:spcPct val="80000"/>
              </a:lnSpc>
              <a:spcBef>
                <a:spcPct val="0"/>
              </a:spcBef>
            </a:pPr>
            <a:r>
              <a:rPr lang="en-US" sz="900" dirty="0" smtClean="0">
                <a:cs typeface="Times New Roman" pitchFamily="18" charset="0"/>
              </a:rPr>
              <a:t>	5. </a:t>
            </a:r>
            <a:r>
              <a:rPr lang="en-US" sz="900" dirty="0" err="1" smtClean="0">
                <a:cs typeface="Times New Roman" pitchFamily="18" charset="0"/>
              </a:rPr>
              <a:t>Gissmann</a:t>
            </a:r>
            <a:r>
              <a:rPr lang="en-US" sz="900" dirty="0" smtClean="0">
                <a:cs typeface="Times New Roman" pitchFamily="18" charset="0"/>
              </a:rPr>
              <a:t> L, </a:t>
            </a:r>
            <a:r>
              <a:rPr lang="en-US" sz="900" dirty="0" err="1" smtClean="0">
                <a:cs typeface="Times New Roman" pitchFamily="18" charset="0"/>
              </a:rPr>
              <a:t>Wolnik</a:t>
            </a:r>
            <a:r>
              <a:rPr lang="en-US" sz="900" dirty="0" smtClean="0">
                <a:cs typeface="Times New Roman" pitchFamily="18" charset="0"/>
              </a:rPr>
              <a:t> L, </a:t>
            </a:r>
            <a:r>
              <a:rPr lang="en-US" sz="900" dirty="0" err="1" smtClean="0">
                <a:cs typeface="Times New Roman" pitchFamily="18" charset="0"/>
              </a:rPr>
              <a:t>Ikenberg</a:t>
            </a:r>
            <a:r>
              <a:rPr lang="en-US" sz="900" dirty="0" smtClean="0">
                <a:cs typeface="Times New Roman" pitchFamily="18" charset="0"/>
              </a:rPr>
              <a:t> H, </a:t>
            </a:r>
            <a:r>
              <a:rPr lang="en-US" sz="900" dirty="0" err="1" smtClean="0">
                <a:cs typeface="Times New Roman" pitchFamily="18" charset="0"/>
              </a:rPr>
              <a:t>Koldovsky</a:t>
            </a:r>
            <a:r>
              <a:rPr lang="en-US" sz="900" dirty="0" smtClean="0">
                <a:cs typeface="Times New Roman" pitchFamily="18" charset="0"/>
              </a:rPr>
              <a:t> U, </a:t>
            </a:r>
            <a:r>
              <a:rPr lang="en-US" sz="900" dirty="0" err="1" smtClean="0">
                <a:cs typeface="Times New Roman" pitchFamily="18" charset="0"/>
              </a:rPr>
              <a:t>Schnurch</a:t>
            </a:r>
            <a:r>
              <a:rPr lang="en-US" sz="900" dirty="0" smtClean="0">
                <a:cs typeface="Times New Roman" pitchFamily="18" charset="0"/>
              </a:rPr>
              <a:t> HG, </a:t>
            </a:r>
            <a:r>
              <a:rPr lang="en-US" sz="900" dirty="0" err="1" smtClean="0">
                <a:cs typeface="Times New Roman" pitchFamily="18" charset="0"/>
              </a:rPr>
              <a:t>zur</a:t>
            </a:r>
            <a:r>
              <a:rPr lang="en-US" sz="900" dirty="0" smtClean="0">
                <a:cs typeface="Times New Roman" pitchFamily="18" charset="0"/>
              </a:rPr>
              <a:t> </a:t>
            </a:r>
            <a:r>
              <a:rPr lang="en-US" sz="900" dirty="0" err="1" smtClean="0">
                <a:cs typeface="Times New Roman" pitchFamily="18" charset="0"/>
              </a:rPr>
              <a:t>Hausen</a:t>
            </a:r>
            <a:r>
              <a:rPr lang="en-US" sz="900" dirty="0" smtClean="0">
                <a:cs typeface="Times New Roman" pitchFamily="18" charset="0"/>
              </a:rPr>
              <a:t> H. Human </a:t>
            </a:r>
            <a:r>
              <a:rPr lang="en-US" sz="900" dirty="0" err="1" smtClean="0">
                <a:cs typeface="Times New Roman" pitchFamily="18" charset="0"/>
              </a:rPr>
              <a:t>papillomavirus</a:t>
            </a:r>
            <a:r>
              <a:rPr lang="en-US" sz="900" dirty="0" smtClean="0">
                <a:cs typeface="Times New Roman" pitchFamily="18" charset="0"/>
              </a:rPr>
              <a:t> types 6 and 11 DNA sequences in genital and laryngeal </a:t>
            </a:r>
            <a:r>
              <a:rPr lang="en-US" sz="900" dirty="0" err="1" smtClean="0">
                <a:cs typeface="Times New Roman" pitchFamily="18" charset="0"/>
              </a:rPr>
              <a:t>papillomas</a:t>
            </a:r>
            <a:r>
              <a:rPr lang="en-US" sz="900" dirty="0" smtClean="0">
                <a:cs typeface="Times New Roman" pitchFamily="18" charset="0"/>
              </a:rPr>
              <a:t> and in some cervical cancers. </a:t>
            </a:r>
            <a:r>
              <a:rPr lang="en-US" sz="900" i="1" dirty="0" smtClean="0">
                <a:cs typeface="Times New Roman" pitchFamily="18" charset="0"/>
              </a:rPr>
              <a:t>Proc </a:t>
            </a:r>
            <a:r>
              <a:rPr lang="en-US" sz="900" i="1" dirty="0" err="1" smtClean="0">
                <a:cs typeface="Times New Roman" pitchFamily="18" charset="0"/>
              </a:rPr>
              <a:t>Natl</a:t>
            </a:r>
            <a:r>
              <a:rPr lang="en-US" sz="900" i="1" dirty="0" smtClean="0">
                <a:cs typeface="Times New Roman" pitchFamily="18" charset="0"/>
              </a:rPr>
              <a:t> </a:t>
            </a:r>
            <a:r>
              <a:rPr lang="en-US" sz="900" i="1" dirty="0" err="1" smtClean="0">
                <a:cs typeface="Times New Roman" pitchFamily="18" charset="0"/>
              </a:rPr>
              <a:t>Acad</a:t>
            </a:r>
            <a:r>
              <a:rPr lang="en-US" sz="900" i="1" dirty="0" smtClean="0">
                <a:cs typeface="Times New Roman" pitchFamily="18" charset="0"/>
              </a:rPr>
              <a:t> </a:t>
            </a:r>
            <a:r>
              <a:rPr lang="en-US" sz="900" i="1" dirty="0" err="1" smtClean="0">
                <a:cs typeface="Times New Roman" pitchFamily="18" charset="0"/>
              </a:rPr>
              <a:t>Sci</a:t>
            </a:r>
            <a:r>
              <a:rPr lang="en-US" sz="900" dirty="0" smtClean="0">
                <a:cs typeface="Times New Roman" pitchFamily="18" charset="0"/>
              </a:rPr>
              <a:t> </a:t>
            </a:r>
            <a:r>
              <a:rPr lang="en-US" sz="900" i="1" dirty="0" smtClean="0">
                <a:cs typeface="Times New Roman" pitchFamily="18" charset="0"/>
              </a:rPr>
              <a:t>USA</a:t>
            </a:r>
            <a:r>
              <a:rPr lang="en-US" sz="900" dirty="0" smtClean="0">
                <a:cs typeface="Times New Roman" pitchFamily="18" charset="0"/>
              </a:rPr>
              <a:t>. 1983;80:560</a:t>
            </a:r>
            <a:r>
              <a:rPr lang="en-US" sz="900" dirty="0" smtClean="0">
                <a:latin typeface="Arial" pitchFamily="34" charset="0"/>
                <a:cs typeface="Arial" pitchFamily="34" charset="0"/>
              </a:rPr>
              <a:t>–</a:t>
            </a:r>
            <a:r>
              <a:rPr lang="en-US" sz="900" dirty="0" smtClean="0">
                <a:cs typeface="Arial" pitchFamily="34" charset="0"/>
              </a:rPr>
              <a:t>563.</a:t>
            </a:r>
          </a:p>
          <a:p>
            <a:pPr marL="190500" indent="-190500" eaLnBrk="1" hangingPunct="1">
              <a:lnSpc>
                <a:spcPct val="80000"/>
              </a:lnSpc>
              <a:spcBef>
                <a:spcPct val="0"/>
              </a:spcBef>
              <a:buFontTx/>
              <a:buAutoNum type="arabicPeriod"/>
            </a:pPr>
            <a:endParaRPr lang="en-US" sz="900"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smtClean="0">
                <a:solidFill>
                  <a:srgbClr val="3333FF"/>
                </a:solidFill>
              </a:rPr>
              <a:t>PPE (Per-protocol susceptible population)</a:t>
            </a:r>
            <a:r>
              <a:rPr lang="en-US" smtClean="0"/>
              <a:t> </a:t>
            </a:r>
          </a:p>
          <a:p>
            <a:pPr marL="747713" lvl="1" indent="-290513"/>
            <a:r>
              <a:rPr lang="en-US" smtClean="0"/>
              <a:t>Naïve to the relevant HPV types at Day 1 (PCR and serology)</a:t>
            </a:r>
          </a:p>
          <a:p>
            <a:pPr marL="747713" lvl="1" indent="-290513"/>
            <a:r>
              <a:rPr lang="en-US" smtClean="0"/>
              <a:t>No exclusion based on Day 1 Pap test result</a:t>
            </a:r>
          </a:p>
          <a:p>
            <a:pPr marL="747713" lvl="1" indent="-290513"/>
            <a:r>
              <a:rPr lang="en-US" smtClean="0"/>
              <a:t>Received all 3 doses</a:t>
            </a:r>
          </a:p>
          <a:p>
            <a:pPr marL="747713" lvl="1" indent="-290513"/>
            <a:r>
              <a:rPr lang="en-US" smtClean="0"/>
              <a:t>Remained free of infection with the relevant HPV type through 1 month Postdose 3 (PCR)</a:t>
            </a:r>
          </a:p>
          <a:p>
            <a:pPr marL="747713" lvl="1" indent="-290513"/>
            <a:r>
              <a:rPr lang="en-US" smtClean="0"/>
              <a:t>No protocol violation</a:t>
            </a:r>
          </a:p>
          <a:p>
            <a:pPr marL="747713" lvl="1" indent="-290513"/>
            <a:r>
              <a:rPr lang="en-US" smtClean="0"/>
              <a:t>Case counting starting 1 month Postdose 3</a:t>
            </a:r>
          </a:p>
          <a:p>
            <a:endParaRPr lang="en-US" smtClean="0"/>
          </a:p>
          <a:p>
            <a:pPr>
              <a:lnSpc>
                <a:spcPct val="90000"/>
              </a:lnSpc>
              <a:spcBef>
                <a:spcPct val="60000"/>
              </a:spcBef>
              <a:buClr>
                <a:srgbClr val="A50021"/>
              </a:buClr>
            </a:pPr>
            <a:r>
              <a:rPr lang="en-US" b="1" smtClean="0">
                <a:solidFill>
                  <a:srgbClr val="CC0000"/>
                </a:solidFill>
                <a:latin typeface="Century Gothic" pitchFamily="34" charset="0"/>
              </a:rPr>
              <a:t>Approximates adolescent and young adult females who receive a full course of GARDASIL prior to exposure to vaccine types</a:t>
            </a:r>
          </a:p>
          <a:p>
            <a:pPr>
              <a:lnSpc>
                <a:spcPct val="90000"/>
              </a:lnSpc>
              <a:spcBef>
                <a:spcPct val="60000"/>
              </a:spcBef>
              <a:buClr>
                <a:srgbClr val="A50021"/>
              </a:buClr>
            </a:pPr>
            <a:r>
              <a:rPr lang="en-US" b="1" smtClean="0">
                <a:solidFill>
                  <a:srgbClr val="CC0000"/>
                </a:solidFill>
                <a:latin typeface="Century Gothic" pitchFamily="34" charset="0"/>
              </a:rPr>
              <a:t>Relevance – 11-12 year-old sexually naïve females</a:t>
            </a:r>
          </a:p>
          <a:p>
            <a:endParaRPr lang="en-US" smtClean="0"/>
          </a:p>
        </p:txBody>
      </p:sp>
      <p:sp>
        <p:nvSpPr>
          <p:cNvPr id="55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2ABF4CA-E80D-4BFF-A62D-BD14E55DC209}" type="slidenum">
              <a:rPr lang="en-US" smtClean="0"/>
              <a:pPr/>
              <a:t>46</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smtClean="0"/>
              <a:t>Choice not seen in vaccines </a:t>
            </a:r>
          </a:p>
          <a:p>
            <a:pPr eaLnBrk="1" hangingPunct="1"/>
            <a:r>
              <a:rPr lang="en-US" altLang="ko-KR" b="1" smtClean="0">
                <a:ea typeface="Gulim" pitchFamily="34" charset="-127"/>
              </a:rPr>
              <a:t>the immune correlate of protection?</a:t>
            </a:r>
            <a:endParaRPr lang="en-US" b="1" smtClean="0"/>
          </a:p>
          <a:p>
            <a:pPr eaLnBrk="1" hangingPunct="1"/>
            <a:endParaRPr lang="en-US" b="1" smtClean="0"/>
          </a:p>
          <a:p>
            <a:pPr eaLnBrk="1" hangingPunct="1"/>
            <a:r>
              <a:rPr lang="en-US" b="1" smtClean="0"/>
              <a:t> Durability Ig :long-term protection critical utility public health intervention</a:t>
            </a:r>
          </a:p>
          <a:p>
            <a:pPr eaLnBrk="1" hangingPunct="1"/>
            <a:r>
              <a:rPr lang="en-US" b="1" smtClean="0"/>
              <a:t>	- 5-8 years </a:t>
            </a:r>
          </a:p>
          <a:p>
            <a:pPr eaLnBrk="1" hangingPunct="1"/>
            <a:r>
              <a:rPr lang="en-US" b="1" smtClean="0"/>
              <a:t>	- immune memory </a:t>
            </a:r>
          </a:p>
          <a:p>
            <a:pPr eaLnBrk="1" hangingPunct="1"/>
            <a:r>
              <a:rPr lang="en-US" b="1" smtClean="0"/>
              <a:t>	- ? anamnestic response natural mucosal?</a:t>
            </a:r>
          </a:p>
          <a:p>
            <a:endParaRPr lang="en-US" smtClean="0"/>
          </a:p>
        </p:txBody>
      </p:sp>
      <p:sp>
        <p:nvSpPr>
          <p:cNvPr id="57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967462E-0430-4ED8-B3D0-F17A1749F91E}" type="slidenum">
              <a:rPr lang="en-US" smtClean="0"/>
              <a:pPr/>
              <a:t>48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AD12B23E-8E6E-47AC-B0FE-0B4E1E68AA0C}" type="slidenum">
              <a:rPr lang="de-DE"/>
              <a:pPr/>
              <a:t>55</a:t>
            </a:fld>
            <a:endParaRPr lang="de-DE"/>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de-A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2">
        <a:schemeClr val="bg2"/>
      </p:bgRef>
    </p:bg>
    <p:spTree>
      <p:nvGrpSpPr>
        <p:cNvPr id="1" name=""/>
        <p:cNvGrpSpPr/>
        <p:nvPr/>
      </p:nvGrpSpPr>
      <p:grpSpPr>
        <a:xfrm>
          <a:off x="0" y="0"/>
          <a:ext cx="0" cy="0"/>
          <a:chOff x="0" y="0"/>
          <a:chExt cx="0" cy="0"/>
        </a:xfrm>
      </p:grpSpPr>
      <p:sp>
        <p:nvSpPr>
          <p:cNvPr id="9" name="Titr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smtClean="0"/>
              <a:t>Cliquez pour modifier le style du titre</a:t>
            </a:r>
            <a:endParaRPr kumimoji="0" lang="en-US"/>
          </a:p>
        </p:txBody>
      </p:sp>
      <p:sp>
        <p:nvSpPr>
          <p:cNvPr id="17" name="Sous-titr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30" name="Espace réservé de la date 29"/>
          <p:cNvSpPr>
            <a:spLocks noGrp="1"/>
          </p:cNvSpPr>
          <p:nvPr>
            <p:ph type="dt" sz="half" idx="10"/>
          </p:nvPr>
        </p:nvSpPr>
        <p:spPr/>
        <p:txBody>
          <a:bodyPr/>
          <a:lstStyle/>
          <a:p>
            <a:fld id="{96F1DCD3-226E-499E-B8EB-383EA9E5678D}" type="datetime1">
              <a:rPr lang="fr-FR" smtClean="0"/>
              <a:pPr/>
              <a:t>24/09/2009</a:t>
            </a:fld>
            <a:endParaRPr lang="fr-BE"/>
          </a:p>
        </p:txBody>
      </p:sp>
      <p:sp>
        <p:nvSpPr>
          <p:cNvPr id="19" name="Espace réservé du pied de page 18"/>
          <p:cNvSpPr>
            <a:spLocks noGrp="1"/>
          </p:cNvSpPr>
          <p:nvPr>
            <p:ph type="ftr" sz="quarter" idx="11"/>
          </p:nvPr>
        </p:nvSpPr>
        <p:spPr/>
        <p:txBody>
          <a:bodyPr/>
          <a:lstStyle/>
          <a:p>
            <a:endParaRPr lang="fr-BE"/>
          </a:p>
        </p:txBody>
      </p:sp>
      <p:sp>
        <p:nvSpPr>
          <p:cNvPr id="27" name="Espace réservé du numéro de diapositive 26"/>
          <p:cNvSpPr>
            <a:spLocks noGrp="1"/>
          </p:cNvSpPr>
          <p:nvPr>
            <p:ph type="sldNum" sz="quarter" idx="12"/>
          </p:nvPr>
        </p:nvSpPr>
        <p:spPr/>
        <p:txBody>
          <a:bodyPr/>
          <a:lstStyle/>
          <a:p>
            <a:fld id="{CF4668DC-857F-487D-BFFA-8C0CA5037977}" type="slidenum">
              <a:rPr lang="fr-BE" smtClean="0"/>
              <a:pPr/>
              <a:t>‹N°›</a:t>
            </a:fld>
            <a:endParaRPr lang="fr-BE"/>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5ACFA7DE-4C0C-4CDF-9584-2A3CE2AE2816}" type="datetime1">
              <a:rPr lang="fr-FR" smtClean="0"/>
              <a:pPr/>
              <a:t>24/09/2009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914401"/>
            <a:ext cx="2057400" cy="5211763"/>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914401"/>
            <a:ext cx="6019800" cy="5211763"/>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9CDE149A-EF70-4DE8-B981-C3BE45731746}" type="datetime1">
              <a:rPr lang="fr-FR" smtClean="0"/>
              <a:pPr/>
              <a:t>24/09/2009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1447800" y="381000"/>
            <a:ext cx="7239000" cy="685800"/>
          </a:xfrm>
        </p:spPr>
        <p:txBody>
          <a:bodyPr/>
          <a:lstStyle/>
          <a:p>
            <a:r>
              <a:rPr lang="fr-FR" smtClean="0"/>
              <a:t>Cliquez pour modifier le style du titre</a:t>
            </a:r>
            <a:endParaRPr lang="fr-BE"/>
          </a:p>
        </p:txBody>
      </p:sp>
      <p:sp>
        <p:nvSpPr>
          <p:cNvPr id="3" name="Espace réservé du texte 2"/>
          <p:cNvSpPr>
            <a:spLocks noGrp="1"/>
          </p:cNvSpPr>
          <p:nvPr>
            <p:ph type="body" sz="half" idx="1"/>
          </p:nvPr>
        </p:nvSpPr>
        <p:spPr>
          <a:xfrm>
            <a:off x="1447800" y="1676400"/>
            <a:ext cx="35433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quarter" idx="2"/>
          </p:nvPr>
        </p:nvSpPr>
        <p:spPr>
          <a:xfrm>
            <a:off x="5143500" y="1676400"/>
            <a:ext cx="35433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contenu 4"/>
          <p:cNvSpPr>
            <a:spLocks noGrp="1"/>
          </p:cNvSpPr>
          <p:nvPr>
            <p:ph sz="quarter" idx="3"/>
          </p:nvPr>
        </p:nvSpPr>
        <p:spPr>
          <a:xfrm>
            <a:off x="5143500" y="3810000"/>
            <a:ext cx="35433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r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1447800" y="381000"/>
            <a:ext cx="7239000" cy="685800"/>
          </a:xfrm>
        </p:spPr>
        <p:txBody>
          <a:bodyPr/>
          <a:lstStyle/>
          <a:p>
            <a:r>
              <a:rPr lang="fr-FR" smtClean="0"/>
              <a:t>Cliquez pour modifier le style du titre</a:t>
            </a:r>
            <a:endParaRPr lang="fr-BE"/>
          </a:p>
        </p:txBody>
      </p:sp>
      <p:sp>
        <p:nvSpPr>
          <p:cNvPr id="3" name="Espace réservé du graphique 2"/>
          <p:cNvSpPr>
            <a:spLocks noGrp="1"/>
          </p:cNvSpPr>
          <p:nvPr>
            <p:ph type="chart" idx="1"/>
          </p:nvPr>
        </p:nvSpPr>
        <p:spPr>
          <a:xfrm>
            <a:off x="1447800" y="1676400"/>
            <a:ext cx="7239000" cy="4114800"/>
          </a:xfrm>
        </p:spPr>
        <p:txBody>
          <a:bodyPr/>
          <a:lstStyle/>
          <a:p>
            <a:endParaRPr lang="fr-BE"/>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71538" y="192088"/>
            <a:ext cx="8162925" cy="1431925"/>
          </a:xfrm>
        </p:spPr>
        <p:txBody>
          <a:bodyPr/>
          <a:lstStyle/>
          <a:p>
            <a:r>
              <a:rPr lang="en-US" smtClean="0"/>
              <a:t>Click to edit Master title style</a:t>
            </a:r>
            <a:endParaRPr lang="en-AU"/>
          </a:p>
        </p:txBody>
      </p:sp>
      <p:sp>
        <p:nvSpPr>
          <p:cNvPr id="3" name="Content Placeholder 2"/>
          <p:cNvSpPr>
            <a:spLocks noGrp="1"/>
          </p:cNvSpPr>
          <p:nvPr>
            <p:ph sz="half" idx="1"/>
          </p:nvPr>
        </p:nvSpPr>
        <p:spPr>
          <a:xfrm>
            <a:off x="912813" y="1905000"/>
            <a:ext cx="3978275"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5043488" y="1905000"/>
            <a:ext cx="3979862"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a:xfrm>
            <a:off x="1152525" y="6286500"/>
            <a:ext cx="1905000" cy="457200"/>
          </a:xfrm>
          <a:prstGeom prst="rect">
            <a:avLst/>
          </a:prstGeom>
        </p:spPr>
        <p:txBody>
          <a:bodyPr/>
          <a:lstStyle>
            <a:lvl1pPr>
              <a:defRPr/>
            </a:lvl1pPr>
          </a:lstStyle>
          <a:p>
            <a:pPr>
              <a:defRPr/>
            </a:pPr>
            <a:fld id="{E4902456-8F11-4803-9FF3-D0BBBE49A850}" type="datetime1">
              <a:rPr lang="fr-FR" smtClean="0"/>
              <a:pPr>
                <a:defRPr/>
              </a:pPr>
              <a:t>24/09/2009</a:t>
            </a:fld>
            <a:endParaRPr lang="en-AU"/>
          </a:p>
        </p:txBody>
      </p:sp>
      <p:sp>
        <p:nvSpPr>
          <p:cNvPr id="6" name="Footer Placeholder 5"/>
          <p:cNvSpPr>
            <a:spLocks noGrp="1"/>
          </p:cNvSpPr>
          <p:nvPr>
            <p:ph type="ftr" sz="quarter" idx="11"/>
          </p:nvPr>
        </p:nvSpPr>
        <p:spPr>
          <a:xfrm>
            <a:off x="3590925" y="6286500"/>
            <a:ext cx="2895600" cy="457200"/>
          </a:xfrm>
          <a:prstGeom prst="rect">
            <a:avLst/>
          </a:prstGeom>
        </p:spPr>
        <p:txBody>
          <a:bodyPr/>
          <a:lstStyle>
            <a:lvl1pPr>
              <a:defRPr/>
            </a:lvl1pPr>
          </a:lstStyle>
          <a:p>
            <a:pPr>
              <a:defRPr/>
            </a:pPr>
            <a:endParaRPr lang="en-AU"/>
          </a:p>
        </p:txBody>
      </p:sp>
      <p:sp>
        <p:nvSpPr>
          <p:cNvPr id="7" name="Slide Number Placeholder 6"/>
          <p:cNvSpPr>
            <a:spLocks noGrp="1"/>
          </p:cNvSpPr>
          <p:nvPr>
            <p:ph type="sldNum" sz="quarter" idx="12"/>
          </p:nvPr>
        </p:nvSpPr>
        <p:spPr>
          <a:xfrm>
            <a:off x="7019925" y="6286500"/>
            <a:ext cx="1905000" cy="457200"/>
          </a:xfrm>
          <a:prstGeom prst="rect">
            <a:avLst/>
          </a:prstGeom>
        </p:spPr>
        <p:txBody>
          <a:bodyPr/>
          <a:lstStyle>
            <a:lvl1pPr>
              <a:defRPr/>
            </a:lvl1pPr>
          </a:lstStyle>
          <a:p>
            <a:pPr>
              <a:defRPr/>
            </a:pPr>
            <a:fld id="{DE228288-BAB8-45D9-8DAF-6676EC2F3AC5}" type="slidenum">
              <a:rPr lang="en-AU"/>
              <a:pPr>
                <a:defRPr/>
              </a:pPr>
              <a:t>‹N°›</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49BFD143-903C-45C5-AD27-FB366B4A59D2}" type="datetime1">
              <a:rPr lang="fr-FR" smtClean="0"/>
              <a:pPr/>
              <a:t>24/09/2009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2">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p:txBody>
          <a:bodyPr/>
          <a:lstStyle/>
          <a:p>
            <a:fld id="{84A1D473-7231-438C-AE37-794A190651FF}" type="datetime1">
              <a:rPr lang="fr-FR" smtClean="0"/>
              <a:pPr/>
              <a:t>24/09/2009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a:lstStyle/>
          <a:p>
            <a:r>
              <a:rPr kumimoji="0" lang="fr-FR" smtClean="0"/>
              <a:t>Cliquez pour modifier le style du titre</a:t>
            </a:r>
            <a:endParaRPr kumimoji="0" lang="en-US"/>
          </a:p>
        </p:txBody>
      </p:sp>
      <p:sp>
        <p:nvSpPr>
          <p:cNvPr id="3" name="Espace réservé du contenu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109EC9B8-5005-4EE4-AFF8-8FD4BD353D7A}" type="datetime1">
              <a:rPr lang="fr-FR" smtClean="0"/>
              <a:pPr/>
              <a:t>24/09/2009</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229600" cy="1143000"/>
          </a:xfrm>
        </p:spPr>
        <p:txBody>
          <a:bodyPr tIns="45720" anchor="b"/>
          <a:lstStyle>
            <a:lvl1pPr>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5" name="Espace réservé du contenu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p>
            <a:fld id="{790A0024-A5FE-4149-988D-877E84C74C2A}" type="datetime1">
              <a:rPr lang="fr-FR" smtClean="0"/>
              <a:pPr/>
              <a:t>24/09/2009</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fr-FR" smtClean="0"/>
              <a:t>Cliquez pour modifier le style du titre</a:t>
            </a:r>
            <a:endParaRPr kumimoji="0" lang="en-US"/>
          </a:p>
        </p:txBody>
      </p:sp>
      <p:sp>
        <p:nvSpPr>
          <p:cNvPr id="3" name="Espace réservé de la date 2"/>
          <p:cNvSpPr>
            <a:spLocks noGrp="1"/>
          </p:cNvSpPr>
          <p:nvPr>
            <p:ph type="dt" sz="half" idx="10"/>
          </p:nvPr>
        </p:nvSpPr>
        <p:spPr/>
        <p:txBody>
          <a:bodyPr/>
          <a:lstStyle/>
          <a:p>
            <a:fld id="{DD1849E0-4402-49C7-B8B3-CD7199EF3107}" type="datetime1">
              <a:rPr lang="fr-FR" smtClean="0"/>
              <a:pPr/>
              <a:t>24/09/2009</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0C93998-3AD6-4640-A1C1-5F132DDBFAA0}" type="datetime1">
              <a:rPr lang="fr-FR" smtClean="0"/>
              <a:pPr/>
              <a:t>24/09/2009</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fr-FR" smtClean="0"/>
              <a:t>Cliquez pour modifier les styles du texte du masque</a:t>
            </a:r>
          </a:p>
        </p:txBody>
      </p:sp>
      <p:sp>
        <p:nvSpPr>
          <p:cNvPr id="4" name="Espace réservé du contenu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AAE5105B-0A0E-48CA-9118-D6159A975F27}" type="datetime1">
              <a:rPr lang="fr-FR" smtClean="0"/>
              <a:pPr/>
              <a:t>24/09/2009</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9" name="Rogner et arrondir un rectangle à un seul coin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Triangle rect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r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fr-FR" smtClean="0"/>
              <a:t>Cliquez pour modifier le style du titre</a:t>
            </a:r>
            <a:endParaRPr kumimoji="0" lang="en-US"/>
          </a:p>
        </p:txBody>
      </p:sp>
      <p:sp>
        <p:nvSpPr>
          <p:cNvPr id="4" name="Espace réservé du texte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
        <p:nvSpPr>
          <p:cNvPr id="5" name="Espace réservé de la date 4"/>
          <p:cNvSpPr>
            <a:spLocks noGrp="1"/>
          </p:cNvSpPr>
          <p:nvPr>
            <p:ph type="dt" sz="half" idx="10"/>
          </p:nvPr>
        </p:nvSpPr>
        <p:spPr/>
        <p:txBody>
          <a:bodyPr/>
          <a:lstStyle/>
          <a:p>
            <a:fld id="{BFD1B00D-C557-48AD-A75F-3A847CCC601C}" type="datetime1">
              <a:rPr lang="fr-FR" smtClean="0"/>
              <a:pPr/>
              <a:t>24/09/2009</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a:xfrm>
            <a:off x="8077200" y="6356350"/>
            <a:ext cx="609600" cy="365125"/>
          </a:xfrm>
        </p:spPr>
        <p:txBody>
          <a:bodyPr/>
          <a:lstStyle/>
          <a:p>
            <a:fld id="{CF4668DC-857F-487D-BFFA-8C0CA5037977}" type="slidenum">
              <a:rPr lang="fr-BE" smtClean="0"/>
              <a:pPr/>
              <a:t>‹N°›</a:t>
            </a:fld>
            <a:endParaRPr lang="fr-BE"/>
          </a:p>
        </p:txBody>
      </p:sp>
      <p:sp>
        <p:nvSpPr>
          <p:cNvPr id="3" name="Espace réservé pour une imag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fr-FR" smtClean="0"/>
              <a:t>Cliquez sur l'icône pour ajouter une image</a:t>
            </a:r>
            <a:endParaRPr kumimoji="0" lang="en-US" dirty="0"/>
          </a:p>
        </p:txBody>
      </p:sp>
      <p:sp>
        <p:nvSpPr>
          <p:cNvPr id="10" name="Forme libre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orme libre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orme libre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orme libre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Espace réservé du titre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fr-FR" smtClean="0"/>
              <a:t>Cliquez pour modifier le style du titre</a:t>
            </a:r>
            <a:endParaRPr kumimoji="0" lang="en-US"/>
          </a:p>
        </p:txBody>
      </p:sp>
      <p:sp>
        <p:nvSpPr>
          <p:cNvPr id="30" name="Espace réservé du texte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0" name="Espace réservé de la date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C18FD03-B199-4F9C-9573-319F2D4862AE}" type="datetime1">
              <a:rPr lang="fr-FR" smtClean="0"/>
              <a:pPr/>
              <a:t>24/09/2009</a:t>
            </a:fld>
            <a:endParaRPr lang="fr-BE"/>
          </a:p>
        </p:txBody>
      </p:sp>
      <p:sp>
        <p:nvSpPr>
          <p:cNvPr id="22" name="Espace réservé du pied de page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fr-BE"/>
          </a:p>
        </p:txBody>
      </p:sp>
      <p:sp>
        <p:nvSpPr>
          <p:cNvPr id="18" name="Espace réservé du numéro de diapositive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CF4668DC-857F-487D-BFFA-8C0CA5037977}" type="slidenum">
              <a:rPr lang="fr-BE" smtClean="0"/>
              <a:pPr/>
              <a:t>‹N°›</a:t>
            </a:fld>
            <a:endParaRPr lang="fr-BE"/>
          </a:p>
        </p:txBody>
      </p:sp>
      <p:grpSp>
        <p:nvGrpSpPr>
          <p:cNvPr id="2" name="Groupe 1"/>
          <p:cNvGrpSpPr/>
          <p:nvPr/>
        </p:nvGrpSpPr>
        <p:grpSpPr>
          <a:xfrm>
            <a:off x="-19017" y="202408"/>
            <a:ext cx="9180548" cy="649224"/>
            <a:chOff x="-19045" y="216550"/>
            <a:chExt cx="9180548" cy="649224"/>
          </a:xfrm>
        </p:grpSpPr>
        <p:sp>
          <p:nvSpPr>
            <p:cNvPr id="12" name="Forme libre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orme libre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Lst>
  <p:hf sldNum="0" hd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artselector.com/gallery/sculpture/Mastercaster/Jamie_McCartney_-_Design_a_Vagina.jpg.html?g2_imageViewsIndex=1&amp;g2_GALLERYSID=71d5ed3dd193fdf0a136c24fe30c7eff"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vmlDrawing" Target="../drawings/vmlDrawing1.vml"/><Relationship Id="rId5" Type="http://schemas.openxmlformats.org/officeDocument/2006/relationships/image" Target="../media/image4.jpeg"/><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0" y="1214422"/>
            <a:ext cx="9144000" cy="3643338"/>
          </a:xfrm>
        </p:spPr>
        <p:txBody>
          <a:bodyPr>
            <a:normAutofit fontScale="90000"/>
          </a:bodyPr>
          <a:lstStyle/>
          <a:p>
            <a:pPr algn="ctr" eaLnBrk="1" fontAlgn="auto" hangingPunct="1">
              <a:spcAft>
                <a:spcPts val="0"/>
              </a:spcAft>
              <a:defRPr/>
            </a:pPr>
            <a:r>
              <a:rPr lang="fr-BE" dirty="0" smtClean="0"/>
              <a:t/>
            </a:r>
            <a:br>
              <a:rPr lang="fr-BE" dirty="0" smtClean="0"/>
            </a:br>
            <a:r>
              <a:rPr lang="fr-BE" dirty="0" smtClean="0"/>
              <a:t/>
            </a:r>
            <a:br>
              <a:rPr lang="fr-BE" dirty="0" smtClean="0"/>
            </a:br>
            <a:r>
              <a:rPr lang="fr-BE" sz="4000" dirty="0" smtClean="0"/>
              <a:t>«Update sur les pathologies induites par les HPV oncogènes et non oncogènes au-delà du col de l’utérus»</a:t>
            </a:r>
            <a:r>
              <a:rPr lang="fr-BE" sz="3600" dirty="0" smtClean="0"/>
              <a:t/>
            </a:r>
            <a:br>
              <a:rPr lang="fr-BE" sz="3600" dirty="0" smtClean="0"/>
            </a:br>
            <a:r>
              <a:rPr lang="fr-BE" i="1" dirty="0" smtClean="0"/>
              <a:t/>
            </a:r>
            <a:br>
              <a:rPr lang="fr-BE" i="1" dirty="0" smtClean="0"/>
            </a:br>
            <a:endParaRPr lang="en-US" dirty="0" smtClean="0"/>
          </a:p>
        </p:txBody>
      </p:sp>
      <p:sp>
        <p:nvSpPr>
          <p:cNvPr id="10243" name="Rectangle 3"/>
          <p:cNvSpPr>
            <a:spLocks noGrp="1" noChangeArrowheads="1"/>
          </p:cNvSpPr>
          <p:nvPr>
            <p:ph type="subTitle" idx="1"/>
          </p:nvPr>
        </p:nvSpPr>
        <p:spPr>
          <a:xfrm>
            <a:off x="533400" y="3714752"/>
            <a:ext cx="7854950" cy="2571768"/>
          </a:xfrm>
        </p:spPr>
        <p:txBody>
          <a:bodyPr>
            <a:normAutofit/>
          </a:bodyPr>
          <a:lstStyle/>
          <a:p>
            <a:pPr marR="0" algn="ctr" eaLnBrk="1" hangingPunct="1"/>
            <a:r>
              <a:rPr lang="fr-BE" b="1" i="1" dirty="0" smtClean="0"/>
              <a:t>Docteur Magali Flamme</a:t>
            </a:r>
          </a:p>
          <a:p>
            <a:pPr marR="0" algn="ctr" eaLnBrk="1" hangingPunct="1"/>
            <a:r>
              <a:rPr lang="fr-BE" b="1" i="1" dirty="0" smtClean="0"/>
              <a:t>Dermatologie</a:t>
            </a:r>
          </a:p>
          <a:p>
            <a:pPr marR="0" algn="ctr" eaLnBrk="1" hangingPunct="1"/>
            <a:r>
              <a:rPr lang="fr-BE" b="1" i="1" dirty="0" smtClean="0"/>
              <a:t>Pathologies des muqueuses</a:t>
            </a:r>
          </a:p>
          <a:p>
            <a:pPr marR="0" algn="ctr" eaLnBrk="1" hangingPunct="1"/>
            <a:endParaRPr lang="fr-BE" b="1" i="1" dirty="0" smtClean="0"/>
          </a:p>
          <a:p>
            <a:pPr marR="0" algn="ctr" eaLnBrk="1" hangingPunct="1"/>
            <a:r>
              <a:rPr lang="fr-BE" b="1" i="1" dirty="0" smtClean="0"/>
              <a:t>Bruxelles, Wavre, Charleroi</a:t>
            </a:r>
            <a:endParaRPr lang="en-US" b="1" dirty="0" smtClean="0"/>
          </a:p>
        </p:txBody>
      </p:sp>
      <p:sp>
        <p:nvSpPr>
          <p:cNvPr id="4" name="Espace réservé du pied de page 3"/>
          <p:cNvSpPr>
            <a:spLocks noGrp="1"/>
          </p:cNvSpPr>
          <p:nvPr>
            <p:ph type="ftr" sz="quarter" idx="11"/>
          </p:nvPr>
        </p:nvSpPr>
        <p:spPr/>
        <p:txBody>
          <a:bodyPr/>
          <a:lstStyle/>
          <a:p>
            <a:pPr>
              <a:defRPr/>
            </a:pP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re 1"/>
          <p:cNvSpPr>
            <a:spLocks noGrp="1"/>
          </p:cNvSpPr>
          <p:nvPr>
            <p:ph type="title"/>
          </p:nvPr>
        </p:nvSpPr>
        <p:spPr>
          <a:xfrm>
            <a:off x="457200" y="704850"/>
            <a:ext cx="8229600" cy="1143000"/>
          </a:xfrm>
        </p:spPr>
        <p:txBody>
          <a:bodyPr/>
          <a:lstStyle/>
          <a:p>
            <a:pPr algn="ctr" eaLnBrk="1" hangingPunct="1"/>
            <a:r>
              <a:rPr lang="fr-BE" smtClean="0"/>
              <a:t>1.c. Lésions bénignes planes</a:t>
            </a:r>
          </a:p>
        </p:txBody>
      </p:sp>
      <p:pic>
        <p:nvPicPr>
          <p:cNvPr id="27651" name="Picture 6" descr="P1030180 (2)"/>
          <p:cNvPicPr>
            <a:picLocks noChangeAspect="1" noChangeArrowheads="1"/>
          </p:cNvPicPr>
          <p:nvPr/>
        </p:nvPicPr>
        <p:blipFill>
          <a:blip r:embed="rId2"/>
          <a:srcRect/>
          <a:stretch>
            <a:fillRect/>
          </a:stretch>
        </p:blipFill>
        <p:spPr bwMode="auto">
          <a:xfrm>
            <a:off x="593725" y="1930400"/>
            <a:ext cx="3927475" cy="3800475"/>
          </a:xfrm>
          <a:prstGeom prst="rect">
            <a:avLst/>
          </a:prstGeom>
          <a:noFill/>
          <a:ln w="9525">
            <a:noFill/>
            <a:miter lim="800000"/>
            <a:headEnd/>
            <a:tailEnd/>
          </a:ln>
        </p:spPr>
      </p:pic>
      <p:pic>
        <p:nvPicPr>
          <p:cNvPr id="27652" name="Picture 7" descr="P1030184 (2)"/>
          <p:cNvPicPr>
            <a:picLocks noChangeAspect="1" noChangeArrowheads="1"/>
          </p:cNvPicPr>
          <p:nvPr/>
        </p:nvPicPr>
        <p:blipFill>
          <a:blip r:embed="rId3"/>
          <a:srcRect/>
          <a:stretch>
            <a:fillRect/>
          </a:stretch>
        </p:blipFill>
        <p:spPr bwMode="auto">
          <a:xfrm>
            <a:off x="4773613" y="1965325"/>
            <a:ext cx="3770312" cy="3775075"/>
          </a:xfrm>
          <a:prstGeom prst="rect">
            <a:avLst/>
          </a:prstGeom>
          <a:noFill/>
          <a:ln w="9525">
            <a:noFill/>
            <a:miter lim="800000"/>
            <a:headEnd/>
            <a:tailEnd/>
          </a:ln>
        </p:spPr>
      </p:pic>
      <p:sp>
        <p:nvSpPr>
          <p:cNvPr id="27653" name="Oval 8"/>
          <p:cNvSpPr>
            <a:spLocks noChangeArrowheads="1"/>
          </p:cNvSpPr>
          <p:nvPr/>
        </p:nvSpPr>
        <p:spPr bwMode="auto">
          <a:xfrm>
            <a:off x="1930400" y="3429000"/>
            <a:ext cx="1254125" cy="1400175"/>
          </a:xfrm>
          <a:prstGeom prst="ellipse">
            <a:avLst/>
          </a:prstGeom>
          <a:noFill/>
          <a:ln w="28575">
            <a:solidFill>
              <a:schemeClr val="tx1"/>
            </a:solidFill>
            <a:round/>
            <a:headEnd/>
            <a:tailEnd/>
          </a:ln>
        </p:spPr>
        <p:txBody>
          <a:bodyPr wrap="none" anchor="ctr"/>
          <a:lstStyle/>
          <a:p>
            <a:endParaRPr lang="fr-BE"/>
          </a:p>
        </p:txBody>
      </p:sp>
      <p:sp>
        <p:nvSpPr>
          <p:cNvPr id="27654" name="Oval 9"/>
          <p:cNvSpPr>
            <a:spLocks noChangeArrowheads="1"/>
          </p:cNvSpPr>
          <p:nvPr/>
        </p:nvSpPr>
        <p:spPr bwMode="auto">
          <a:xfrm>
            <a:off x="5834063" y="3429000"/>
            <a:ext cx="1254125" cy="1400175"/>
          </a:xfrm>
          <a:prstGeom prst="ellipse">
            <a:avLst/>
          </a:prstGeom>
          <a:noFill/>
          <a:ln w="28575">
            <a:solidFill>
              <a:schemeClr val="tx1"/>
            </a:solidFill>
            <a:round/>
            <a:headEnd/>
            <a:tailEnd/>
          </a:ln>
        </p:spPr>
        <p:txBody>
          <a:bodyPr wrap="none" anchor="ctr"/>
          <a:lstStyle/>
          <a:p>
            <a:endParaRPr lang="fr-BE"/>
          </a:p>
        </p:txBody>
      </p:sp>
      <p:sp>
        <p:nvSpPr>
          <p:cNvPr id="27655" name="Text Box 8"/>
          <p:cNvSpPr txBox="1">
            <a:spLocks noChangeArrowheads="1"/>
          </p:cNvSpPr>
          <p:nvPr/>
        </p:nvSpPr>
        <p:spPr bwMode="auto">
          <a:xfrm>
            <a:off x="611188" y="6092825"/>
            <a:ext cx="8208962" cy="366713"/>
          </a:xfrm>
          <a:prstGeom prst="rect">
            <a:avLst/>
          </a:prstGeom>
          <a:noFill/>
          <a:ln w="9525">
            <a:noFill/>
            <a:miter lim="800000"/>
            <a:headEnd/>
            <a:tailEnd/>
          </a:ln>
        </p:spPr>
        <p:txBody>
          <a:bodyPr>
            <a:spAutoFit/>
          </a:bodyPr>
          <a:lstStyle/>
          <a:p>
            <a:pPr algn="ctr">
              <a:spcBef>
                <a:spcPct val="50000"/>
              </a:spcBef>
            </a:pPr>
            <a:r>
              <a:rPr lang="fr-FR" b="1">
                <a:solidFill>
                  <a:srgbClr val="3366FF"/>
                </a:solidFill>
              </a:rPr>
              <a:t> Invisibles sans acide acétique</a:t>
            </a:r>
            <a:endParaRPr lang="en-US" b="1">
              <a:solidFill>
                <a:srgbClr val="3366FF"/>
              </a:solidFill>
            </a:endParaRPr>
          </a:p>
        </p:txBody>
      </p:sp>
      <p:sp>
        <p:nvSpPr>
          <p:cNvPr id="8" name="Espace réservé du pied de page 7"/>
          <p:cNvSpPr>
            <a:spLocks noGrp="1"/>
          </p:cNvSpPr>
          <p:nvPr>
            <p:ph type="ftr" sz="quarter" idx="11"/>
          </p:nvPr>
        </p:nvSpPr>
        <p:spPr/>
        <p:txBody>
          <a:bodyPr/>
          <a:lstStyle/>
          <a:p>
            <a:pPr>
              <a:defRPr/>
            </a:pPr>
            <a:endParaRPr lang="en-US"/>
          </a:p>
        </p:txBody>
      </p:sp>
      <p:sp>
        <p:nvSpPr>
          <p:cNvPr id="9" name="ZoneTexte 8"/>
          <p:cNvSpPr txBox="1"/>
          <p:nvPr/>
        </p:nvSpPr>
        <p:spPr>
          <a:xfrm>
            <a:off x="642910" y="357166"/>
            <a:ext cx="6786610" cy="646331"/>
          </a:xfrm>
          <a:prstGeom prst="rect">
            <a:avLst/>
          </a:prstGeom>
          <a:noFill/>
        </p:spPr>
        <p:txBody>
          <a:bodyPr wrap="square" rtlCol="0">
            <a:spAutoFit/>
          </a:bodyPr>
          <a:lstStyle/>
          <a:p>
            <a:pPr algn="ctr"/>
            <a:r>
              <a:rPr lang="fr-BE" sz="3600" b="1" dirty="0" smtClean="0"/>
              <a:t>Types de lésions</a:t>
            </a:r>
            <a:endParaRPr lang="fr-BE" sz="360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de-DE" smtClean="0"/>
              <a:t>Buschke Löwenstein HPV 6/11</a:t>
            </a:r>
          </a:p>
        </p:txBody>
      </p:sp>
      <p:pic>
        <p:nvPicPr>
          <p:cNvPr id="27651" name="Picture 3" descr="01"/>
          <p:cNvPicPr>
            <a:picLocks noChangeAspect="1" noChangeArrowheads="1"/>
          </p:cNvPicPr>
          <p:nvPr/>
        </p:nvPicPr>
        <p:blipFill>
          <a:blip r:embed="rId3"/>
          <a:srcRect/>
          <a:stretch>
            <a:fillRect/>
          </a:stretch>
        </p:blipFill>
        <p:spPr bwMode="auto">
          <a:xfrm>
            <a:off x="1905000" y="2438400"/>
            <a:ext cx="5402263" cy="3600450"/>
          </a:xfrm>
          <a:prstGeom prst="rect">
            <a:avLst/>
          </a:prstGeom>
          <a:noFill/>
          <a:ln w="9525">
            <a:noFill/>
            <a:miter lim="800000"/>
            <a:headEnd/>
            <a:tailEnd/>
          </a:ln>
        </p:spPr>
      </p:pic>
      <p:sp>
        <p:nvSpPr>
          <p:cNvPr id="6" name="Espace réservé du pied de page 5"/>
          <p:cNvSpPr>
            <a:spLocks noGrp="1"/>
          </p:cNvSpPr>
          <p:nvPr>
            <p:ph type="ftr" sz="quarter" idx="11"/>
          </p:nvPr>
        </p:nvSpPr>
        <p:spPr/>
        <p:txBody>
          <a:bodyPr/>
          <a:lstStyle/>
          <a:p>
            <a:endParaRPr lang="fr-BE"/>
          </a:p>
        </p:txBody>
      </p:sp>
      <p:sp>
        <p:nvSpPr>
          <p:cNvPr id="5" name="ZoneTexte 4"/>
          <p:cNvSpPr txBox="1"/>
          <p:nvPr/>
        </p:nvSpPr>
        <p:spPr>
          <a:xfrm>
            <a:off x="642910" y="357166"/>
            <a:ext cx="6786610" cy="646331"/>
          </a:xfrm>
          <a:prstGeom prst="rect">
            <a:avLst/>
          </a:prstGeom>
          <a:noFill/>
        </p:spPr>
        <p:txBody>
          <a:bodyPr wrap="square" rtlCol="0">
            <a:spAutoFit/>
          </a:bodyPr>
          <a:lstStyle/>
          <a:p>
            <a:pPr algn="ctr"/>
            <a:r>
              <a:rPr lang="fr-BE" sz="3600" b="1" dirty="0" smtClean="0"/>
              <a:t>Types de lésions</a:t>
            </a:r>
            <a:endParaRPr lang="fr-BE" sz="3600"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704850"/>
            <a:ext cx="8229600" cy="1143000"/>
          </a:xfrm>
        </p:spPr>
        <p:txBody>
          <a:bodyPr/>
          <a:lstStyle/>
          <a:p>
            <a:pPr eaLnBrk="1" hangingPunct="1"/>
            <a:r>
              <a:rPr lang="nl-BE" sz="3600" dirty="0" err="1" smtClean="0"/>
              <a:t>Mise</a:t>
            </a:r>
            <a:r>
              <a:rPr lang="nl-BE" sz="3600" dirty="0" smtClean="0"/>
              <a:t> au point</a:t>
            </a:r>
            <a:endParaRPr lang="en-US" sz="3600" dirty="0" smtClean="0"/>
          </a:p>
        </p:txBody>
      </p:sp>
      <p:sp>
        <p:nvSpPr>
          <p:cNvPr id="133123" name="Rectangle 3"/>
          <p:cNvSpPr>
            <a:spLocks noGrp="1" noChangeArrowheads="1"/>
          </p:cNvSpPr>
          <p:nvPr>
            <p:ph sz="half" idx="1"/>
          </p:nvPr>
        </p:nvSpPr>
        <p:spPr>
          <a:xfrm>
            <a:off x="457200" y="1920875"/>
            <a:ext cx="6972300" cy="4433888"/>
          </a:xfrm>
        </p:spPr>
        <p:txBody>
          <a:bodyPr>
            <a:normAutofit/>
          </a:bodyPr>
          <a:lstStyle/>
          <a:p>
            <a:pPr marL="457200" indent="-457200" eaLnBrk="1" fontAlgn="auto" hangingPunct="1">
              <a:spcAft>
                <a:spcPts val="0"/>
              </a:spcAft>
              <a:buClr>
                <a:schemeClr val="accent3"/>
              </a:buClr>
              <a:buFontTx/>
              <a:buAutoNum type="arabicPeriod"/>
              <a:defRPr/>
            </a:pPr>
            <a:r>
              <a:rPr lang="fr-BE" dirty="0" smtClean="0"/>
              <a:t>Recherche d’une surinfection/</a:t>
            </a:r>
            <a:r>
              <a:rPr lang="fr-BE" dirty="0" err="1" smtClean="0"/>
              <a:t>coinfection</a:t>
            </a:r>
            <a:endParaRPr lang="fr-BE" dirty="0" smtClean="0"/>
          </a:p>
          <a:p>
            <a:pPr marL="457200" indent="-457200" eaLnBrk="1" fontAlgn="auto" hangingPunct="1">
              <a:spcAft>
                <a:spcPts val="0"/>
              </a:spcAft>
              <a:buClr>
                <a:schemeClr val="accent3"/>
              </a:buClr>
              <a:buFontTx/>
              <a:buAutoNum type="arabicPeriod"/>
              <a:defRPr/>
            </a:pPr>
            <a:r>
              <a:rPr lang="fr-BE" dirty="0" smtClean="0"/>
              <a:t>Biopsie ?</a:t>
            </a:r>
          </a:p>
          <a:p>
            <a:pPr marL="457200" indent="-457200" eaLnBrk="1" fontAlgn="auto" hangingPunct="1">
              <a:spcAft>
                <a:spcPts val="0"/>
              </a:spcAft>
              <a:buClr>
                <a:schemeClr val="accent3"/>
              </a:buClr>
              <a:buFontTx/>
              <a:buAutoNum type="arabicPeriod"/>
              <a:defRPr/>
            </a:pPr>
            <a:r>
              <a:rPr lang="fr-BE" dirty="0" smtClean="0"/>
              <a:t>Recherche d’atteintes des autres muqueuses</a:t>
            </a:r>
          </a:p>
          <a:p>
            <a:pPr marL="457200" indent="-457200" eaLnBrk="1" fontAlgn="auto" hangingPunct="1">
              <a:spcAft>
                <a:spcPts val="0"/>
              </a:spcAft>
              <a:buClr>
                <a:schemeClr val="accent3"/>
              </a:buClr>
              <a:buFontTx/>
              <a:buAutoNum type="arabicPeriod"/>
              <a:defRPr/>
            </a:pPr>
            <a:r>
              <a:rPr lang="fr-BE" dirty="0" smtClean="0"/>
              <a:t>Sérologie MST</a:t>
            </a:r>
          </a:p>
          <a:p>
            <a:pPr marL="457200" indent="-457200" eaLnBrk="1" fontAlgn="auto" hangingPunct="1">
              <a:spcAft>
                <a:spcPts val="0"/>
              </a:spcAft>
              <a:buClr>
                <a:schemeClr val="accent3"/>
              </a:buClr>
              <a:buFontTx/>
              <a:buAutoNum type="arabicPeriod"/>
              <a:defRPr/>
            </a:pPr>
            <a:r>
              <a:rPr lang="fr-BE" dirty="0" smtClean="0"/>
              <a:t>Contrôle du partenaire</a:t>
            </a:r>
          </a:p>
          <a:p>
            <a:pPr marL="457200" indent="-457200" eaLnBrk="1" fontAlgn="auto" hangingPunct="1">
              <a:spcAft>
                <a:spcPts val="0"/>
              </a:spcAft>
              <a:buClr>
                <a:schemeClr val="accent3"/>
              </a:buClr>
              <a:buFontTx/>
              <a:buAutoNum type="arabicPeriod"/>
              <a:defRPr/>
            </a:pPr>
            <a:r>
              <a:rPr lang="fr-BE" dirty="0" smtClean="0"/>
              <a:t>Abus ?</a:t>
            </a:r>
          </a:p>
          <a:p>
            <a:pPr marL="457200" indent="-457200" eaLnBrk="1" fontAlgn="auto" hangingPunct="1">
              <a:spcAft>
                <a:spcPts val="0"/>
              </a:spcAft>
              <a:buClr>
                <a:schemeClr val="accent3"/>
              </a:buClr>
              <a:buFontTx/>
              <a:buAutoNum type="arabicPeriod"/>
              <a:defRPr/>
            </a:pPr>
            <a:r>
              <a:rPr lang="fr-BE" dirty="0" smtClean="0"/>
              <a:t>Diagnostic différentiel : Molluscum </a:t>
            </a:r>
            <a:r>
              <a:rPr lang="fr-BE" dirty="0" err="1" smtClean="0"/>
              <a:t>Contagiosum</a:t>
            </a:r>
            <a:endParaRPr lang="fr-BE" dirty="0" smtClean="0"/>
          </a:p>
          <a:p>
            <a:pPr marL="457200" indent="-457200" eaLnBrk="1" fontAlgn="auto" hangingPunct="1">
              <a:spcAft>
                <a:spcPts val="0"/>
              </a:spcAft>
              <a:buClr>
                <a:schemeClr val="accent3"/>
              </a:buClr>
              <a:buFontTx/>
              <a:buAutoNum type="arabicPeriod"/>
              <a:defRPr/>
            </a:pPr>
            <a:endParaRPr lang="en-US" dirty="0" smtClean="0"/>
          </a:p>
        </p:txBody>
      </p:sp>
      <p:sp>
        <p:nvSpPr>
          <p:cNvPr id="4" name="Espace réservé du pied de page 3"/>
          <p:cNvSpPr>
            <a:spLocks noGrp="1"/>
          </p:cNvSpPr>
          <p:nvPr>
            <p:ph type="ftr" sz="quarter" idx="11"/>
          </p:nvPr>
        </p:nvSpPr>
        <p:spPr/>
        <p:txBody>
          <a:bodyPr/>
          <a:lstStyle/>
          <a:p>
            <a:pPr>
              <a:defRPr/>
            </a:pP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704850"/>
            <a:ext cx="8229600" cy="1143000"/>
          </a:xfrm>
        </p:spPr>
        <p:txBody>
          <a:bodyPr/>
          <a:lstStyle/>
          <a:p>
            <a:pPr marL="533400" indent="-533400" algn="ctr" eaLnBrk="1" hangingPunct="1"/>
            <a:r>
              <a:rPr lang="fr-BE" sz="2400" smtClean="0"/>
              <a:t/>
            </a:r>
            <a:br>
              <a:rPr lang="fr-BE" sz="2400" smtClean="0"/>
            </a:br>
            <a:endParaRPr lang="en-US" sz="2400" smtClean="0"/>
          </a:p>
        </p:txBody>
      </p:sp>
      <p:pic>
        <p:nvPicPr>
          <p:cNvPr id="38915" name="Picture 8" descr="P1020115"/>
          <p:cNvPicPr>
            <a:picLocks noGrp="1" noChangeAspect="1" noChangeArrowheads="1"/>
          </p:cNvPicPr>
          <p:nvPr>
            <p:ph sz="half" idx="1"/>
          </p:nvPr>
        </p:nvPicPr>
        <p:blipFill>
          <a:blip r:embed="rId2"/>
          <a:srcRect/>
          <a:stretch>
            <a:fillRect/>
          </a:stretch>
        </p:blipFill>
        <p:spPr>
          <a:xfrm>
            <a:off x="933450" y="1835150"/>
            <a:ext cx="3086100" cy="4114800"/>
          </a:xfrm>
          <a:noFill/>
        </p:spPr>
      </p:pic>
      <p:pic>
        <p:nvPicPr>
          <p:cNvPr id="38916" name="Picture 7" descr="P1020090"/>
          <p:cNvPicPr>
            <a:picLocks noGrp="1" noChangeAspect="1" noChangeArrowheads="1"/>
          </p:cNvPicPr>
          <p:nvPr>
            <p:ph sz="half" idx="2"/>
          </p:nvPr>
        </p:nvPicPr>
        <p:blipFill>
          <a:blip r:embed="rId3"/>
          <a:srcRect/>
          <a:stretch>
            <a:fillRect/>
          </a:stretch>
        </p:blipFill>
        <p:spPr>
          <a:xfrm>
            <a:off x="5238750" y="2066925"/>
            <a:ext cx="2857500" cy="3810000"/>
          </a:xfrm>
          <a:noFill/>
        </p:spPr>
      </p:pic>
      <p:sp>
        <p:nvSpPr>
          <p:cNvPr id="38917" name="Rectangle 3"/>
          <p:cNvSpPr>
            <a:spLocks noGrp="1" noChangeArrowheads="1"/>
          </p:cNvSpPr>
          <p:nvPr>
            <p:ph type="body" idx="4294967295"/>
          </p:nvPr>
        </p:nvSpPr>
        <p:spPr>
          <a:xfrm>
            <a:off x="0" y="1125538"/>
            <a:ext cx="8229600" cy="5005387"/>
          </a:xfrm>
        </p:spPr>
        <p:txBody>
          <a:bodyPr/>
          <a:lstStyle/>
          <a:p>
            <a:pPr lvl="2" eaLnBrk="1" hangingPunct="1"/>
            <a:r>
              <a:rPr lang="fr-BE" smtClean="0"/>
              <a:t>Frottis :Candida, Gardnerella </a:t>
            </a:r>
            <a:endParaRPr lang="en-US" smtClean="0"/>
          </a:p>
        </p:txBody>
      </p:sp>
      <p:sp>
        <p:nvSpPr>
          <p:cNvPr id="38918" name="Rectangle 8"/>
          <p:cNvSpPr>
            <a:spLocks noChangeArrowheads="1"/>
          </p:cNvSpPr>
          <p:nvPr/>
        </p:nvSpPr>
        <p:spPr bwMode="auto">
          <a:xfrm>
            <a:off x="436563" y="260350"/>
            <a:ext cx="8167687" cy="519113"/>
          </a:xfrm>
          <a:prstGeom prst="rect">
            <a:avLst/>
          </a:prstGeom>
          <a:noFill/>
          <a:ln w="9525">
            <a:noFill/>
            <a:miter lim="800000"/>
            <a:headEnd/>
            <a:tailEnd/>
          </a:ln>
        </p:spPr>
        <p:txBody>
          <a:bodyPr>
            <a:spAutoFit/>
          </a:bodyPr>
          <a:lstStyle/>
          <a:p>
            <a:r>
              <a:rPr lang="fr-BE" sz="2800" b="1"/>
              <a:t>1.Recherche d’une surinfection</a:t>
            </a:r>
            <a:r>
              <a:rPr lang="fr-BE" sz="2400" b="1"/>
              <a:t> </a:t>
            </a:r>
            <a:endParaRPr lang="en-US" sz="2400" b="1"/>
          </a:p>
        </p:txBody>
      </p:sp>
      <p:sp>
        <p:nvSpPr>
          <p:cNvPr id="7" name="Espace réservé du pied de page 6"/>
          <p:cNvSpPr>
            <a:spLocks noGrp="1"/>
          </p:cNvSpPr>
          <p:nvPr>
            <p:ph type="ftr" sz="quarter" idx="11"/>
          </p:nvPr>
        </p:nvSpPr>
        <p:spPr/>
        <p:txBody>
          <a:bodyPr/>
          <a:lstStyle/>
          <a:p>
            <a:pPr>
              <a:defRPr/>
            </a:pP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704850"/>
            <a:ext cx="8229600" cy="1143000"/>
          </a:xfrm>
        </p:spPr>
        <p:txBody>
          <a:bodyPr/>
          <a:lstStyle/>
          <a:p>
            <a:pPr eaLnBrk="1" hangingPunct="1"/>
            <a:r>
              <a:rPr lang="fr-BE" smtClean="0"/>
              <a:t>1. Recherche d’une coinfection</a:t>
            </a:r>
            <a:endParaRPr lang="en-US" smtClean="0"/>
          </a:p>
        </p:txBody>
      </p:sp>
      <p:pic>
        <p:nvPicPr>
          <p:cNvPr id="39939" name="Picture 1031" descr="P1020086"/>
          <p:cNvPicPr>
            <a:picLocks noGrp="1" noChangeAspect="1" noChangeArrowheads="1"/>
          </p:cNvPicPr>
          <p:nvPr>
            <p:ph sz="half" idx="1"/>
          </p:nvPr>
        </p:nvPicPr>
        <p:blipFill>
          <a:blip r:embed="rId2"/>
          <a:srcRect/>
          <a:stretch>
            <a:fillRect/>
          </a:stretch>
        </p:blipFill>
        <p:spPr>
          <a:xfrm>
            <a:off x="5500688" y="2000250"/>
            <a:ext cx="2857500" cy="3810000"/>
          </a:xfrm>
          <a:noFill/>
        </p:spPr>
      </p:pic>
      <p:sp>
        <p:nvSpPr>
          <p:cNvPr id="39940" name="Rectangle 3"/>
          <p:cNvSpPr>
            <a:spLocks noGrp="1" noChangeArrowheads="1"/>
          </p:cNvSpPr>
          <p:nvPr>
            <p:ph sz="half" idx="2"/>
          </p:nvPr>
        </p:nvSpPr>
        <p:spPr>
          <a:xfrm>
            <a:off x="457200" y="2357438"/>
            <a:ext cx="4475163" cy="3773487"/>
          </a:xfrm>
        </p:spPr>
        <p:txBody>
          <a:bodyPr/>
          <a:lstStyle/>
          <a:p>
            <a:pPr eaLnBrk="1" hangingPunct="1"/>
            <a:r>
              <a:rPr lang="fr-FR" sz="2800" smtClean="0"/>
              <a:t>Frottis autres MST :</a:t>
            </a:r>
            <a:r>
              <a:rPr lang="fr-FR" sz="2000" smtClean="0">
                <a:solidFill>
                  <a:srgbClr val="FF0000"/>
                </a:solidFill>
              </a:rPr>
              <a:t> </a:t>
            </a:r>
          </a:p>
          <a:p>
            <a:pPr lvl="1" eaLnBrk="1" hangingPunct="1"/>
            <a:r>
              <a:rPr lang="fr-BE" smtClean="0"/>
              <a:t>Normal : </a:t>
            </a:r>
            <a:r>
              <a:rPr lang="fr-FR" smtClean="0"/>
              <a:t> Gonocoque</a:t>
            </a:r>
          </a:p>
          <a:p>
            <a:pPr lvl="1" eaLnBrk="1" hangingPunct="1"/>
            <a:r>
              <a:rPr lang="fr-FR" smtClean="0"/>
              <a:t>Trichomonas</a:t>
            </a:r>
          </a:p>
          <a:p>
            <a:pPr lvl="1" eaLnBrk="1" hangingPunct="1"/>
            <a:r>
              <a:rPr lang="fr-FR" smtClean="0"/>
              <a:t>Chlamydia</a:t>
            </a:r>
          </a:p>
          <a:p>
            <a:pPr lvl="1" eaLnBrk="1" hangingPunct="1"/>
            <a:r>
              <a:rPr lang="fr-FR" smtClean="0"/>
              <a:t>Mycoplasme </a:t>
            </a:r>
          </a:p>
          <a:p>
            <a:pPr lvl="1" eaLnBrk="1" hangingPunct="1"/>
            <a:r>
              <a:rPr lang="fr-BE" smtClean="0"/>
              <a:t>Viral (herpes et HPV)</a:t>
            </a:r>
          </a:p>
          <a:p>
            <a:pPr lvl="1" eaLnBrk="1" hangingPunct="1"/>
            <a:endParaRPr lang="fr-FR" smtClean="0"/>
          </a:p>
          <a:p>
            <a:pPr lvl="2" eaLnBrk="1" hangingPunct="1"/>
            <a:endParaRPr lang="fr-FR" smtClean="0"/>
          </a:p>
          <a:p>
            <a:pPr eaLnBrk="1" hangingPunct="1"/>
            <a:endParaRPr lang="en-US" sz="2000" smtClean="0"/>
          </a:p>
        </p:txBody>
      </p:sp>
      <p:sp>
        <p:nvSpPr>
          <p:cNvPr id="5" name="Espace réservé du pied de page 4"/>
          <p:cNvSpPr>
            <a:spLocks noGrp="1"/>
          </p:cNvSpPr>
          <p:nvPr>
            <p:ph type="ftr" sz="quarter" idx="11"/>
          </p:nvPr>
        </p:nvSpPr>
        <p:spPr/>
        <p:txBody>
          <a:bodyPr/>
          <a:lstStyle/>
          <a:p>
            <a:pPr>
              <a:defRPr/>
            </a:pP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704850"/>
            <a:ext cx="8229600" cy="1143000"/>
          </a:xfrm>
        </p:spPr>
        <p:txBody>
          <a:bodyPr/>
          <a:lstStyle/>
          <a:p>
            <a:pPr eaLnBrk="1" hangingPunct="1"/>
            <a:r>
              <a:rPr lang="fr-BE" smtClean="0"/>
              <a:t>2. Biopsie ? Quand ?</a:t>
            </a:r>
            <a:endParaRPr lang="en-US" smtClean="0"/>
          </a:p>
        </p:txBody>
      </p:sp>
      <p:sp>
        <p:nvSpPr>
          <p:cNvPr id="43011" name="Rectangle 3"/>
          <p:cNvSpPr>
            <a:spLocks noGrp="1" noChangeArrowheads="1"/>
          </p:cNvSpPr>
          <p:nvPr>
            <p:ph sz="half" idx="1"/>
          </p:nvPr>
        </p:nvSpPr>
        <p:spPr>
          <a:xfrm>
            <a:off x="0" y="1920875"/>
            <a:ext cx="9144000" cy="4433888"/>
          </a:xfrm>
        </p:spPr>
        <p:txBody>
          <a:bodyPr/>
          <a:lstStyle/>
          <a:p>
            <a:pPr eaLnBrk="1" hangingPunct="1"/>
            <a:r>
              <a:rPr lang="fr-BE" smtClean="0"/>
              <a:t>S’il y a des lésions d’évolution chronique ou résistantes au traitement</a:t>
            </a:r>
          </a:p>
          <a:p>
            <a:pPr eaLnBrk="1" hangingPunct="1"/>
            <a:r>
              <a:rPr lang="fr-BE" smtClean="0"/>
              <a:t>Si lésions pigmentées ou étendues</a:t>
            </a:r>
          </a:p>
          <a:p>
            <a:pPr eaLnBrk="1" hangingPunct="1"/>
            <a:r>
              <a:rPr lang="fr-BE" smtClean="0"/>
              <a:t>Si lésions ulcérées ou hyperkératosiques</a:t>
            </a:r>
          </a:p>
          <a:p>
            <a:pPr eaLnBrk="1" hangingPunct="1"/>
            <a:r>
              <a:rPr lang="fr-BE" smtClean="0"/>
              <a:t>Chez les immunodéprimés</a:t>
            </a:r>
          </a:p>
          <a:p>
            <a:pPr eaLnBrk="1" hangingPunct="1"/>
            <a:r>
              <a:rPr lang="fr-BE" smtClean="0"/>
              <a:t>En cas de doute diagnostique</a:t>
            </a:r>
            <a:endParaRPr lang="en-US" smtClean="0"/>
          </a:p>
        </p:txBody>
      </p:sp>
      <p:sp>
        <p:nvSpPr>
          <p:cNvPr id="4" name="Espace réservé du pied de page 3"/>
          <p:cNvSpPr>
            <a:spLocks noGrp="1"/>
          </p:cNvSpPr>
          <p:nvPr>
            <p:ph type="ftr" sz="quarter" idx="11"/>
          </p:nvPr>
        </p:nvSpPr>
        <p:spPr/>
        <p:txBody>
          <a:bodyPr/>
          <a:lstStyle/>
          <a:p>
            <a:pPr>
              <a:defRPr/>
            </a:pP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026"/>
          <p:cNvSpPr>
            <a:spLocks noGrp="1" noChangeArrowheads="1"/>
          </p:cNvSpPr>
          <p:nvPr>
            <p:ph type="title"/>
          </p:nvPr>
        </p:nvSpPr>
        <p:spPr>
          <a:xfrm>
            <a:off x="457200" y="704850"/>
            <a:ext cx="8229600" cy="1143000"/>
          </a:xfrm>
        </p:spPr>
        <p:txBody>
          <a:bodyPr/>
          <a:lstStyle/>
          <a:p>
            <a:pPr eaLnBrk="1" hangingPunct="1"/>
            <a:r>
              <a:rPr lang="fr-BE" sz="2400" smtClean="0"/>
              <a:t>2. Biopsie ?</a:t>
            </a:r>
            <a:r>
              <a:rPr lang="fr-FR" sz="4400" smtClean="0">
                <a:solidFill>
                  <a:srgbClr val="FF0000"/>
                </a:solidFill>
              </a:rPr>
              <a:t> </a:t>
            </a:r>
          </a:p>
        </p:txBody>
      </p:sp>
      <p:pic>
        <p:nvPicPr>
          <p:cNvPr id="40963" name="Picture 1028" descr="carte 19022008 magali 038"/>
          <p:cNvPicPr>
            <a:picLocks noGrp="1" noChangeAspect="1" noChangeArrowheads="1"/>
          </p:cNvPicPr>
          <p:nvPr>
            <p:ph sz="half" idx="1"/>
          </p:nvPr>
        </p:nvPicPr>
        <p:blipFill>
          <a:blip r:embed="rId3"/>
          <a:srcRect/>
          <a:stretch>
            <a:fillRect/>
          </a:stretch>
        </p:blipFill>
        <p:spPr>
          <a:xfrm>
            <a:off x="-214313" y="2859088"/>
            <a:ext cx="5175251" cy="3998912"/>
          </a:xfrm>
        </p:spPr>
      </p:pic>
      <p:sp>
        <p:nvSpPr>
          <p:cNvPr id="40964" name="Rectangle 1027"/>
          <p:cNvSpPr>
            <a:spLocks noGrp="1" noChangeArrowheads="1"/>
          </p:cNvSpPr>
          <p:nvPr>
            <p:ph sz="half" idx="2"/>
          </p:nvPr>
        </p:nvSpPr>
        <p:spPr>
          <a:xfrm>
            <a:off x="4929188" y="1920875"/>
            <a:ext cx="4214812" cy="2722563"/>
          </a:xfrm>
        </p:spPr>
        <p:txBody>
          <a:bodyPr/>
          <a:lstStyle/>
          <a:p>
            <a:pPr eaLnBrk="1" hangingPunct="1"/>
            <a:r>
              <a:rPr lang="fr-BE" sz="3200" smtClean="0"/>
              <a:t>Histologie</a:t>
            </a:r>
          </a:p>
          <a:p>
            <a:pPr eaLnBrk="1" hangingPunct="1"/>
            <a:r>
              <a:rPr lang="fr-BE" sz="3200" smtClean="0"/>
              <a:t>Immunofluorescence</a:t>
            </a:r>
            <a:endParaRPr lang="fr-FR" sz="3200" smtClean="0"/>
          </a:p>
        </p:txBody>
      </p:sp>
      <p:sp>
        <p:nvSpPr>
          <p:cNvPr id="5" name="Espace réservé du pied de page 4"/>
          <p:cNvSpPr>
            <a:spLocks noGrp="1"/>
          </p:cNvSpPr>
          <p:nvPr>
            <p:ph type="ftr" sz="quarter" idx="11"/>
          </p:nvPr>
        </p:nvSpPr>
        <p:spPr/>
        <p:txBody>
          <a:bodyPr/>
          <a:lstStyle/>
          <a:p>
            <a:pPr>
              <a:defRPr/>
            </a:pP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re 3"/>
          <p:cNvSpPr>
            <a:spLocks noGrp="1"/>
          </p:cNvSpPr>
          <p:nvPr>
            <p:ph type="title"/>
          </p:nvPr>
        </p:nvSpPr>
        <p:spPr>
          <a:xfrm>
            <a:off x="457200" y="704850"/>
            <a:ext cx="8229600" cy="1143000"/>
          </a:xfrm>
        </p:spPr>
        <p:txBody>
          <a:bodyPr/>
          <a:lstStyle/>
          <a:p>
            <a:pPr eaLnBrk="1" hangingPunct="1"/>
            <a:r>
              <a:rPr lang="fr-BE" smtClean="0"/>
              <a:t>2. Biopsie ?</a:t>
            </a:r>
          </a:p>
        </p:txBody>
      </p:sp>
      <p:pic>
        <p:nvPicPr>
          <p:cNvPr id="41987" name="Picture 1030" descr="carte 19022008 magali 076"/>
          <p:cNvPicPr>
            <a:picLocks noGrp="1" noChangeAspect="1" noChangeArrowheads="1"/>
          </p:cNvPicPr>
          <p:nvPr>
            <p:ph sz="half" idx="1"/>
          </p:nvPr>
        </p:nvPicPr>
        <p:blipFill>
          <a:blip r:embed="rId3"/>
          <a:srcRect/>
          <a:stretch>
            <a:fillRect/>
          </a:stretch>
        </p:blipFill>
        <p:spPr>
          <a:xfrm>
            <a:off x="2928938" y="1852613"/>
            <a:ext cx="3857625" cy="5005387"/>
          </a:xfrm>
        </p:spPr>
      </p:pic>
      <p:sp>
        <p:nvSpPr>
          <p:cNvPr id="4" name="Espace réservé du pied de page 3"/>
          <p:cNvSpPr>
            <a:spLocks noGrp="1"/>
          </p:cNvSpPr>
          <p:nvPr>
            <p:ph type="ftr" sz="quarter" idx="11"/>
          </p:nvPr>
        </p:nvSpPr>
        <p:spPr/>
        <p:txBody>
          <a:bodyPr/>
          <a:lstStyle/>
          <a:p>
            <a:pPr>
              <a:defRPr/>
            </a:pP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p:cNvSpPr>
            <a:spLocks noGrp="1"/>
          </p:cNvSpPr>
          <p:nvPr>
            <p:ph type="ftr" sz="quarter" idx="11"/>
          </p:nvPr>
        </p:nvSpPr>
        <p:spPr/>
        <p:txBody>
          <a:bodyPr/>
          <a:lstStyle/>
          <a:p>
            <a:endParaRPr lang="fr-BE"/>
          </a:p>
        </p:txBody>
      </p:sp>
      <p:pic>
        <p:nvPicPr>
          <p:cNvPr id="6" name="Image 5" descr="P1060319.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re 1"/>
          <p:cNvSpPr>
            <a:spLocks noGrp="1"/>
          </p:cNvSpPr>
          <p:nvPr>
            <p:ph type="title"/>
          </p:nvPr>
        </p:nvSpPr>
        <p:spPr>
          <a:xfrm>
            <a:off x="457200" y="0"/>
            <a:ext cx="8229600" cy="1000108"/>
          </a:xfrm>
        </p:spPr>
        <p:txBody>
          <a:bodyPr/>
          <a:lstStyle/>
          <a:p>
            <a:pPr algn="ctr" eaLnBrk="1" hangingPunct="1"/>
            <a:r>
              <a:rPr lang="fr-BE" sz="2400" dirty="0" smtClean="0"/>
              <a:t>3. Recherche d’atteintes des autres muqueuses</a:t>
            </a:r>
          </a:p>
        </p:txBody>
      </p:sp>
      <p:pic>
        <p:nvPicPr>
          <p:cNvPr id="45059" name="Picture 2" descr="C:\DOCUMENTS MAGALI FLAMME\photos a classer 03062005\a classer dp et mf\P1020593.JPG"/>
          <p:cNvPicPr>
            <a:picLocks noGrp="1" noChangeAspect="1" noChangeArrowheads="1"/>
          </p:cNvPicPr>
          <p:nvPr>
            <p:ph sz="half" idx="1"/>
          </p:nvPr>
        </p:nvPicPr>
        <p:blipFill>
          <a:blip r:embed="rId2"/>
          <a:srcRect t="15973" b="12309"/>
          <a:stretch>
            <a:fillRect/>
          </a:stretch>
        </p:blipFill>
        <p:spPr>
          <a:xfrm>
            <a:off x="3316816" y="1285860"/>
            <a:ext cx="5827184" cy="5572140"/>
          </a:xfrm>
          <a:noFill/>
        </p:spPr>
      </p:pic>
      <p:sp>
        <p:nvSpPr>
          <p:cNvPr id="45060" name="Espace réservé du pied de page 3"/>
          <p:cNvSpPr txBox="1">
            <a:spLocks noGrp="1"/>
          </p:cNvSpPr>
          <p:nvPr/>
        </p:nvSpPr>
        <p:spPr bwMode="auto">
          <a:xfrm>
            <a:off x="2436813" y="6469063"/>
            <a:ext cx="4256087" cy="180975"/>
          </a:xfrm>
          <a:prstGeom prst="rect">
            <a:avLst/>
          </a:prstGeom>
          <a:noFill/>
          <a:ln w="9525">
            <a:noFill/>
            <a:miter lim="800000"/>
            <a:headEnd/>
            <a:tailEnd/>
          </a:ln>
        </p:spPr>
        <p:txBody>
          <a:bodyPr/>
          <a:lstStyle/>
          <a:p>
            <a:pPr algn="ctr" eaLnBrk="1" hangingPunct="1"/>
            <a:endParaRPr lang="fr-FR" sz="800"/>
          </a:p>
        </p:txBody>
      </p:sp>
      <p:sp>
        <p:nvSpPr>
          <p:cNvPr id="5" name="Espace réservé du pied de page 4"/>
          <p:cNvSpPr>
            <a:spLocks noGrp="1"/>
          </p:cNvSpPr>
          <p:nvPr>
            <p:ph type="ftr" sz="quarter" idx="11"/>
          </p:nvPr>
        </p:nvSpPr>
        <p:spPr/>
        <p:txBody>
          <a:bodyPr/>
          <a:lstStyle/>
          <a:p>
            <a:pPr>
              <a:defRPr/>
            </a:pPr>
            <a:endParaRPr lang="en-US"/>
          </a:p>
        </p:txBody>
      </p:sp>
      <p:pic>
        <p:nvPicPr>
          <p:cNvPr id="6" name="Picture 4"/>
          <p:cNvPicPr>
            <a:picLocks noChangeAspect="1" noChangeArrowheads="1"/>
          </p:cNvPicPr>
          <p:nvPr/>
        </p:nvPicPr>
        <p:blipFill>
          <a:blip r:embed="rId3"/>
          <a:srcRect/>
          <a:stretch>
            <a:fillRect/>
          </a:stretch>
        </p:blipFill>
        <p:spPr bwMode="auto">
          <a:xfrm>
            <a:off x="571472" y="1285860"/>
            <a:ext cx="2401887" cy="3128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endParaRPr lang="fr-BE"/>
          </a:p>
        </p:txBody>
      </p:sp>
      <p:pic>
        <p:nvPicPr>
          <p:cNvPr id="161794" name="Picture 2" descr="Design a Vagina">
            <a:hlinkClick r:id="rId2" tooltip="Full Size"/>
          </p:cNvPr>
          <p:cNvPicPr>
            <a:picLocks noChangeAspect="1" noChangeArrowheads="1"/>
          </p:cNvPicPr>
          <p:nvPr/>
        </p:nvPicPr>
        <p:blipFill>
          <a:blip r:embed="rId3"/>
          <a:stretch>
            <a:fillRect/>
          </a:stretch>
        </p:blipFill>
        <p:spPr bwMode="auto">
          <a:xfrm>
            <a:off x="0" y="714356"/>
            <a:ext cx="9144000" cy="5643578"/>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357166"/>
            <a:ext cx="8229600" cy="928694"/>
          </a:xfrm>
        </p:spPr>
        <p:txBody>
          <a:bodyPr/>
          <a:lstStyle/>
          <a:p>
            <a:pPr eaLnBrk="1" hangingPunct="1"/>
            <a:r>
              <a:rPr lang="fr-BE" dirty="0" smtClean="0"/>
              <a:t>5. Contrôle du partenaire</a:t>
            </a:r>
            <a:endParaRPr lang="en-US" dirty="0" smtClean="0"/>
          </a:p>
        </p:txBody>
      </p:sp>
      <p:pic>
        <p:nvPicPr>
          <p:cNvPr id="48131" name="Picture 2" descr="C:\Users\Magali\Desktop\Nouveau dossier\P1040819.JPG"/>
          <p:cNvPicPr>
            <a:picLocks noGrp="1" noChangeAspect="1" noChangeArrowheads="1"/>
          </p:cNvPicPr>
          <p:nvPr>
            <p:ph sz="half" idx="1"/>
          </p:nvPr>
        </p:nvPicPr>
        <p:blipFill>
          <a:blip r:embed="rId2"/>
          <a:srcRect/>
          <a:stretch>
            <a:fillRect/>
          </a:stretch>
        </p:blipFill>
        <p:spPr>
          <a:xfrm>
            <a:off x="1714481" y="1288952"/>
            <a:ext cx="7429520" cy="5569048"/>
          </a:xfrm>
          <a:noFill/>
        </p:spPr>
      </p:pic>
      <p:sp>
        <p:nvSpPr>
          <p:cNvPr id="4" name="Espace réservé du pied de page 3"/>
          <p:cNvSpPr>
            <a:spLocks noGrp="1"/>
          </p:cNvSpPr>
          <p:nvPr>
            <p:ph type="ftr" sz="quarter" idx="11"/>
          </p:nvPr>
        </p:nvSpPr>
        <p:spPr/>
        <p:txBody>
          <a:bodyPr/>
          <a:lstStyle/>
          <a:p>
            <a:pPr>
              <a:defRPr/>
            </a:pP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p:cNvSpPr>
            <a:spLocks noGrp="1"/>
          </p:cNvSpPr>
          <p:nvPr>
            <p:ph type="ftr" sz="quarter" idx="11"/>
          </p:nvPr>
        </p:nvSpPr>
        <p:spPr/>
        <p:txBody>
          <a:bodyPr/>
          <a:lstStyle/>
          <a:p>
            <a:endParaRPr lang="fr-BE"/>
          </a:p>
        </p:txBody>
      </p:sp>
      <p:pic>
        <p:nvPicPr>
          <p:cNvPr id="6" name="Image 5" descr="P1060349.JPG"/>
          <p:cNvPicPr>
            <a:picLocks noChangeAspect="1"/>
          </p:cNvPicPr>
          <p:nvPr/>
        </p:nvPicPr>
        <p:blipFill>
          <a:blip r:embed="rId2" cstate="print"/>
          <a:srcRect l="21094" t="3124" r="10156"/>
          <a:stretch>
            <a:fillRect/>
          </a:stretch>
        </p:blipFill>
        <p:spPr>
          <a:xfrm rot="5400000">
            <a:off x="1678761" y="392861"/>
            <a:ext cx="6286544" cy="6643734"/>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704850"/>
            <a:ext cx="8229600" cy="866775"/>
          </a:xfrm>
        </p:spPr>
        <p:txBody>
          <a:bodyPr>
            <a:normAutofit fontScale="90000"/>
          </a:bodyPr>
          <a:lstStyle/>
          <a:p>
            <a:pPr algn="ctr" eaLnBrk="1" hangingPunct="1"/>
            <a:r>
              <a:rPr lang="fr-BE" sz="4000" dirty="0" smtClean="0"/>
              <a:t> 7. Diagnostic différentiel : Molluscum </a:t>
            </a:r>
            <a:r>
              <a:rPr lang="fr-BE" sz="4000" dirty="0" err="1" smtClean="0"/>
              <a:t>contagiosum</a:t>
            </a:r>
            <a:endParaRPr lang="en-US" sz="4000" dirty="0" smtClean="0"/>
          </a:p>
        </p:txBody>
      </p:sp>
      <p:pic>
        <p:nvPicPr>
          <p:cNvPr id="51203" name="Picture 8" descr="P1020140"/>
          <p:cNvPicPr>
            <a:picLocks noGrp="1" noChangeAspect="1" noChangeArrowheads="1"/>
          </p:cNvPicPr>
          <p:nvPr>
            <p:ph sz="half" idx="1"/>
          </p:nvPr>
        </p:nvPicPr>
        <p:blipFill>
          <a:blip r:embed="rId2"/>
          <a:srcRect/>
          <a:stretch>
            <a:fillRect/>
          </a:stretch>
        </p:blipFill>
        <p:spPr>
          <a:xfrm>
            <a:off x="571500" y="1852613"/>
            <a:ext cx="3749675" cy="5005387"/>
          </a:xfrm>
          <a:noFill/>
        </p:spPr>
      </p:pic>
      <p:pic>
        <p:nvPicPr>
          <p:cNvPr id="51204" name="Picture 10" descr="P1020144"/>
          <p:cNvPicPr>
            <a:picLocks noGrp="1" noChangeAspect="1" noChangeArrowheads="1"/>
          </p:cNvPicPr>
          <p:nvPr>
            <p:ph sz="half" idx="2"/>
          </p:nvPr>
        </p:nvPicPr>
        <p:blipFill>
          <a:blip r:embed="rId3"/>
          <a:srcRect/>
          <a:stretch>
            <a:fillRect/>
          </a:stretch>
        </p:blipFill>
        <p:spPr>
          <a:xfrm>
            <a:off x="5286375" y="2743200"/>
            <a:ext cx="3087688" cy="4114800"/>
          </a:xfrm>
          <a:noFill/>
        </p:spPr>
      </p:pic>
      <p:sp>
        <p:nvSpPr>
          <p:cNvPr id="5" name="Espace réservé du pied de page 4"/>
          <p:cNvSpPr>
            <a:spLocks noGrp="1"/>
          </p:cNvSpPr>
          <p:nvPr>
            <p:ph type="ftr" sz="quarter" idx="11"/>
          </p:nvPr>
        </p:nvSpPr>
        <p:spPr/>
        <p:txBody>
          <a:bodyPr/>
          <a:lstStyle/>
          <a:p>
            <a:pPr>
              <a:defRPr/>
            </a:pP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re 1"/>
          <p:cNvSpPr>
            <a:spLocks noGrp="1"/>
          </p:cNvSpPr>
          <p:nvPr>
            <p:ph type="title"/>
          </p:nvPr>
        </p:nvSpPr>
        <p:spPr>
          <a:xfrm>
            <a:off x="457200" y="704850"/>
            <a:ext cx="8229600" cy="1143000"/>
          </a:xfrm>
        </p:spPr>
        <p:txBody>
          <a:bodyPr/>
          <a:lstStyle/>
          <a:p>
            <a:pPr algn="ctr" eaLnBrk="1" hangingPunct="1"/>
            <a:r>
              <a:rPr lang="fr-BE" sz="2400" dirty="0" smtClean="0"/>
              <a:t>7. Diagnostic différentiel : Molluscum </a:t>
            </a:r>
            <a:r>
              <a:rPr lang="fr-BE" sz="2400" dirty="0" err="1" smtClean="0"/>
              <a:t>contagiosum</a:t>
            </a:r>
            <a:endParaRPr lang="fr-BE" sz="2400" dirty="0" smtClean="0"/>
          </a:p>
        </p:txBody>
      </p:sp>
      <p:pic>
        <p:nvPicPr>
          <p:cNvPr id="52227" name="Picture 2" descr="C:\Users\Magali\Desktop\A classer\P1040865.JPG"/>
          <p:cNvPicPr>
            <a:picLocks noGrp="1" noChangeAspect="1" noChangeArrowheads="1"/>
          </p:cNvPicPr>
          <p:nvPr>
            <p:ph sz="half" idx="1"/>
          </p:nvPr>
        </p:nvPicPr>
        <p:blipFill>
          <a:blip r:embed="rId2"/>
          <a:srcRect b="26225"/>
          <a:stretch>
            <a:fillRect/>
          </a:stretch>
        </p:blipFill>
        <p:spPr>
          <a:xfrm>
            <a:off x="2071688" y="1935163"/>
            <a:ext cx="5005387" cy="4922837"/>
          </a:xfrm>
          <a:noFill/>
        </p:spPr>
      </p:pic>
      <p:sp>
        <p:nvSpPr>
          <p:cNvPr id="52228" name="Espace réservé du pied de page 3"/>
          <p:cNvSpPr txBox="1">
            <a:spLocks noGrp="1"/>
          </p:cNvSpPr>
          <p:nvPr/>
        </p:nvSpPr>
        <p:spPr bwMode="auto">
          <a:xfrm>
            <a:off x="2436813" y="6469063"/>
            <a:ext cx="4256087" cy="180975"/>
          </a:xfrm>
          <a:prstGeom prst="rect">
            <a:avLst/>
          </a:prstGeom>
          <a:noFill/>
          <a:ln w="9525">
            <a:noFill/>
            <a:miter lim="800000"/>
            <a:headEnd/>
            <a:tailEnd/>
          </a:ln>
        </p:spPr>
        <p:txBody>
          <a:bodyPr/>
          <a:lstStyle/>
          <a:p>
            <a:pPr algn="ctr" eaLnBrk="1" hangingPunct="1"/>
            <a:endParaRPr lang="fr-FR" sz="800"/>
          </a:p>
        </p:txBody>
      </p:sp>
      <p:sp>
        <p:nvSpPr>
          <p:cNvPr id="5" name="Espace réservé du pied de page 4"/>
          <p:cNvSpPr>
            <a:spLocks noGrp="1"/>
          </p:cNvSpPr>
          <p:nvPr>
            <p:ph type="ftr" sz="quarter" idx="11"/>
          </p:nvPr>
        </p:nvSpPr>
        <p:spPr/>
        <p:txBody>
          <a:bodyPr/>
          <a:lstStyle/>
          <a:p>
            <a:pPr>
              <a:defRPr/>
            </a:pP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re 1"/>
          <p:cNvSpPr>
            <a:spLocks noGrp="1"/>
          </p:cNvSpPr>
          <p:nvPr>
            <p:ph type="title"/>
          </p:nvPr>
        </p:nvSpPr>
        <p:spPr>
          <a:xfrm>
            <a:off x="457200" y="704850"/>
            <a:ext cx="8229600" cy="1143000"/>
          </a:xfrm>
        </p:spPr>
        <p:txBody>
          <a:bodyPr/>
          <a:lstStyle/>
          <a:p>
            <a:pPr algn="ctr" eaLnBrk="1" hangingPunct="1"/>
            <a:r>
              <a:rPr lang="fr-BE" sz="2400" dirty="0" smtClean="0"/>
              <a:t>7. Diagnostic différentiel: Molluscum </a:t>
            </a:r>
            <a:r>
              <a:rPr lang="fr-BE" sz="2400" dirty="0" err="1" smtClean="0"/>
              <a:t>contagiosum</a:t>
            </a:r>
            <a:r>
              <a:rPr lang="fr-BE" sz="2400" dirty="0" smtClean="0"/>
              <a:t> </a:t>
            </a:r>
          </a:p>
        </p:txBody>
      </p:sp>
      <p:pic>
        <p:nvPicPr>
          <p:cNvPr id="53251" name="Picture 2" descr="C:\Users\Magali\Desktop\A classer\P1040879.JPG"/>
          <p:cNvPicPr>
            <a:picLocks noGrp="1" noChangeAspect="1" noChangeArrowheads="1"/>
          </p:cNvPicPr>
          <p:nvPr>
            <p:ph sz="half" idx="1"/>
          </p:nvPr>
        </p:nvPicPr>
        <p:blipFill>
          <a:blip r:embed="rId2"/>
          <a:srcRect b="28366"/>
          <a:stretch>
            <a:fillRect/>
          </a:stretch>
        </p:blipFill>
        <p:spPr>
          <a:xfrm>
            <a:off x="2571750" y="2078038"/>
            <a:ext cx="5005388" cy="4779962"/>
          </a:xfrm>
          <a:noFill/>
        </p:spPr>
      </p:pic>
      <p:sp>
        <p:nvSpPr>
          <p:cNvPr id="53252" name="Espace réservé du pied de page 3"/>
          <p:cNvSpPr txBox="1">
            <a:spLocks noGrp="1"/>
          </p:cNvSpPr>
          <p:nvPr/>
        </p:nvSpPr>
        <p:spPr bwMode="auto">
          <a:xfrm>
            <a:off x="2436813" y="6469063"/>
            <a:ext cx="4256087" cy="180975"/>
          </a:xfrm>
          <a:prstGeom prst="rect">
            <a:avLst/>
          </a:prstGeom>
          <a:noFill/>
          <a:ln w="9525">
            <a:noFill/>
            <a:miter lim="800000"/>
            <a:headEnd/>
            <a:tailEnd/>
          </a:ln>
        </p:spPr>
        <p:txBody>
          <a:bodyPr/>
          <a:lstStyle/>
          <a:p>
            <a:pPr algn="ctr" eaLnBrk="1" hangingPunct="1"/>
            <a:endParaRPr lang="fr-FR" sz="800"/>
          </a:p>
        </p:txBody>
      </p:sp>
      <p:sp>
        <p:nvSpPr>
          <p:cNvPr id="5" name="Espace réservé du pied de page 4"/>
          <p:cNvSpPr>
            <a:spLocks noGrp="1"/>
          </p:cNvSpPr>
          <p:nvPr>
            <p:ph type="ftr" sz="quarter" idx="11"/>
          </p:nvPr>
        </p:nvSpPr>
        <p:spPr/>
        <p:txBody>
          <a:bodyPr/>
          <a:lstStyle/>
          <a:p>
            <a:pPr>
              <a:defRPr/>
            </a:pPr>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p:txBody>
          <a:bodyPr/>
          <a:lstStyle/>
          <a:p>
            <a:endParaRPr lang="en-US"/>
          </a:p>
        </p:txBody>
      </p:sp>
      <p:sp>
        <p:nvSpPr>
          <p:cNvPr id="402435" name="Rectangle 3"/>
          <p:cNvSpPr>
            <a:spLocks noGrp="1" noChangeArrowheads="1"/>
          </p:cNvSpPr>
          <p:nvPr>
            <p:ph type="body" idx="1"/>
          </p:nvPr>
        </p:nvSpPr>
        <p:spPr/>
        <p:txBody>
          <a:bodyPr/>
          <a:lstStyle/>
          <a:p>
            <a:endParaRPr lang="en-US"/>
          </a:p>
        </p:txBody>
      </p:sp>
      <p:pic>
        <p:nvPicPr>
          <p:cNvPr id="402436" name="Picture 4" descr="SLIDE29"/>
          <p:cNvPicPr>
            <a:picLocks noChangeAspect="1" noChangeArrowheads="1"/>
          </p:cNvPicPr>
          <p:nvPr/>
        </p:nvPicPr>
        <p:blipFill>
          <a:blip r:embed="rId2"/>
          <a:srcRect/>
          <a:stretch>
            <a:fillRect/>
          </a:stretch>
        </p:blipFill>
        <p:spPr bwMode="auto">
          <a:xfrm>
            <a:off x="2305050" y="0"/>
            <a:ext cx="4533900" cy="6858000"/>
          </a:xfrm>
          <a:prstGeom prst="rect">
            <a:avLst/>
          </a:prstGeom>
          <a:noFill/>
        </p:spPr>
      </p:pic>
      <p:sp>
        <p:nvSpPr>
          <p:cNvPr id="7" name="Espace réservé du pied de page 6"/>
          <p:cNvSpPr>
            <a:spLocks noGrp="1"/>
          </p:cNvSpPr>
          <p:nvPr>
            <p:ph type="ftr" sz="quarter" idx="11"/>
          </p:nvPr>
        </p:nvSpPr>
        <p:spPr/>
        <p:txBody>
          <a:bodyPr/>
          <a:lstStyle/>
          <a:p>
            <a:endParaRPr lang="fr-BE"/>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re 1"/>
          <p:cNvSpPr>
            <a:spLocks noGrp="1"/>
          </p:cNvSpPr>
          <p:nvPr>
            <p:ph type="title"/>
          </p:nvPr>
        </p:nvSpPr>
        <p:spPr>
          <a:xfrm>
            <a:off x="457200" y="277813"/>
            <a:ext cx="8229600" cy="630237"/>
          </a:xfrm>
        </p:spPr>
        <p:txBody>
          <a:bodyPr/>
          <a:lstStyle/>
          <a:p>
            <a:pPr eaLnBrk="1" hangingPunct="1"/>
            <a:r>
              <a:rPr lang="fr-BE" sz="2400" dirty="0" smtClean="0"/>
              <a:t> Prise en charge/traitement Cryothérapie</a:t>
            </a:r>
            <a:endParaRPr lang="fr-BE" dirty="0" smtClean="0"/>
          </a:p>
        </p:txBody>
      </p:sp>
      <p:pic>
        <p:nvPicPr>
          <p:cNvPr id="64515" name="Espace réservé pour une image  4" descr="P1030797.JPG"/>
          <p:cNvPicPr>
            <a:picLocks noGrp="1" noChangeAspect="1"/>
          </p:cNvPicPr>
          <p:nvPr>
            <p:ph type="pic" idx="1"/>
          </p:nvPr>
        </p:nvPicPr>
        <p:blipFill>
          <a:blip r:embed="rId2"/>
          <a:srcRect l="6180" r="6180"/>
          <a:stretch>
            <a:fillRect/>
          </a:stretch>
        </p:blipFill>
        <p:spPr>
          <a:xfrm rot="420000">
            <a:off x="3192542" y="1387871"/>
            <a:ext cx="5476303" cy="4661164"/>
          </a:xfrm>
        </p:spPr>
      </p:pic>
      <p:sp>
        <p:nvSpPr>
          <p:cNvPr id="64516" name="Line 6"/>
          <p:cNvSpPr>
            <a:spLocks noChangeShapeType="1"/>
          </p:cNvSpPr>
          <p:nvPr/>
        </p:nvSpPr>
        <p:spPr bwMode="auto">
          <a:xfrm flipH="1">
            <a:off x="4722813" y="2101850"/>
            <a:ext cx="1268412" cy="736600"/>
          </a:xfrm>
          <a:prstGeom prst="line">
            <a:avLst/>
          </a:prstGeom>
          <a:noFill/>
          <a:ln w="38100">
            <a:solidFill>
              <a:schemeClr val="tx1"/>
            </a:solidFill>
            <a:round/>
            <a:headEnd/>
            <a:tailEnd type="arrow" w="med" len="med"/>
          </a:ln>
        </p:spPr>
        <p:txBody>
          <a:bodyPr/>
          <a:lstStyle/>
          <a:p>
            <a:endParaRPr lang="fr-BE"/>
          </a:p>
        </p:txBody>
      </p:sp>
      <p:sp>
        <p:nvSpPr>
          <p:cNvPr id="64517" name="Text Box 7"/>
          <p:cNvSpPr txBox="1">
            <a:spLocks noChangeArrowheads="1"/>
          </p:cNvSpPr>
          <p:nvPr/>
        </p:nvSpPr>
        <p:spPr bwMode="auto">
          <a:xfrm>
            <a:off x="611188" y="5949950"/>
            <a:ext cx="5545137" cy="366713"/>
          </a:xfrm>
          <a:prstGeom prst="rect">
            <a:avLst/>
          </a:prstGeom>
          <a:noFill/>
          <a:ln w="9525">
            <a:noFill/>
            <a:miter lim="800000"/>
            <a:headEnd/>
            <a:tailEnd/>
          </a:ln>
        </p:spPr>
        <p:txBody>
          <a:bodyPr>
            <a:spAutoFit/>
          </a:bodyPr>
          <a:lstStyle/>
          <a:p>
            <a:pPr>
              <a:spcBef>
                <a:spcPct val="50000"/>
              </a:spcBef>
            </a:pPr>
            <a:r>
              <a:rPr lang="fr-FR" b="1"/>
              <a:t>Recidive de condylomes post-laser</a:t>
            </a:r>
            <a:endParaRPr lang="en-US" b="1"/>
          </a:p>
        </p:txBody>
      </p:sp>
      <p:sp>
        <p:nvSpPr>
          <p:cNvPr id="6" name="Espace réservé du pied de page 5"/>
          <p:cNvSpPr>
            <a:spLocks noGrp="1"/>
          </p:cNvSpPr>
          <p:nvPr>
            <p:ph type="ftr" sz="quarter" idx="11"/>
          </p:nvPr>
        </p:nvSpPr>
        <p:spPr/>
        <p:txBody>
          <a:bodyPr/>
          <a:lstStyle/>
          <a:p>
            <a:pPr>
              <a:defRPr/>
            </a:pPr>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re 1"/>
          <p:cNvSpPr>
            <a:spLocks noGrp="1"/>
          </p:cNvSpPr>
          <p:nvPr>
            <p:ph type="title"/>
          </p:nvPr>
        </p:nvSpPr>
        <p:spPr/>
        <p:txBody>
          <a:bodyPr>
            <a:normAutofit fontScale="90000"/>
          </a:bodyPr>
          <a:lstStyle/>
          <a:p>
            <a:pPr eaLnBrk="1" fontAlgn="auto" hangingPunct="1">
              <a:spcAft>
                <a:spcPts val="0"/>
              </a:spcAft>
              <a:defRPr/>
            </a:pPr>
            <a:r>
              <a:rPr lang="fr-BE" dirty="0" smtClean="0"/>
              <a:t>Prise en charge/traitement ALDARA</a:t>
            </a:r>
          </a:p>
        </p:txBody>
      </p:sp>
      <p:pic>
        <p:nvPicPr>
          <p:cNvPr id="57347" name="Picture 2" descr="C:\DOCUMENTS MAGALI FLAMME\Professionnel\PHOTOS PROFESSIONNELLES MAGALI FLAMME\HPV\EVOLUTION DU TRAITEMENT\PATINE 1 AVANT TT APRES TT CYO\11 07  P1.JPG"/>
          <p:cNvPicPr>
            <a:picLocks noGrp="1" noChangeAspect="1" noChangeArrowheads="1"/>
          </p:cNvPicPr>
          <p:nvPr>
            <p:ph idx="1"/>
          </p:nvPr>
        </p:nvPicPr>
        <p:blipFill>
          <a:blip r:embed="rId2"/>
          <a:srcRect b="21944"/>
          <a:stretch>
            <a:fillRect/>
          </a:stretch>
        </p:blipFill>
        <p:spPr>
          <a:xfrm>
            <a:off x="2357438" y="1649413"/>
            <a:ext cx="5005387" cy="5208587"/>
          </a:xfrm>
          <a:noFill/>
        </p:spPr>
      </p:pic>
      <p:sp>
        <p:nvSpPr>
          <p:cNvPr id="36867" name="Espace réservé du pied de page 3"/>
          <p:cNvSpPr>
            <a:spLocks noGrp="1"/>
          </p:cNvSpPr>
          <p:nvPr>
            <p:ph type="ftr" sz="quarter" idx="11"/>
          </p:nvPr>
        </p:nvSpPr>
        <p:spPr/>
        <p:txBody>
          <a:bodyPr/>
          <a:lstStyle/>
          <a:p>
            <a:pPr>
              <a:defRPr/>
            </a:pPr>
            <a:endParaRPr lang="en-US" smtClean="0"/>
          </a:p>
        </p:txBody>
      </p:sp>
      <p:sp>
        <p:nvSpPr>
          <p:cNvPr id="57349" name="Text Box 6"/>
          <p:cNvSpPr txBox="1">
            <a:spLocks noChangeArrowheads="1"/>
          </p:cNvSpPr>
          <p:nvPr/>
        </p:nvSpPr>
        <p:spPr bwMode="auto">
          <a:xfrm>
            <a:off x="468313" y="2636838"/>
            <a:ext cx="1223962" cy="366712"/>
          </a:xfrm>
          <a:prstGeom prst="rect">
            <a:avLst/>
          </a:prstGeom>
          <a:noFill/>
          <a:ln w="9525">
            <a:noFill/>
            <a:miter lim="800000"/>
            <a:headEnd/>
            <a:tailEnd/>
          </a:ln>
        </p:spPr>
        <p:txBody>
          <a:bodyPr>
            <a:spAutoFit/>
          </a:bodyPr>
          <a:lstStyle/>
          <a:p>
            <a:pPr>
              <a:spcBef>
                <a:spcPct val="50000"/>
              </a:spcBef>
            </a:pPr>
            <a:r>
              <a:rPr lang="fr-BE" b="1"/>
              <a:t>11/07</a:t>
            </a:r>
            <a:endParaRPr lang="en-US" b="1"/>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re 1"/>
          <p:cNvSpPr>
            <a:spLocks noGrp="1"/>
          </p:cNvSpPr>
          <p:nvPr>
            <p:ph type="title"/>
          </p:nvPr>
        </p:nvSpPr>
        <p:spPr/>
        <p:txBody>
          <a:bodyPr>
            <a:normAutofit fontScale="90000"/>
          </a:bodyPr>
          <a:lstStyle/>
          <a:p>
            <a:pPr eaLnBrk="1" fontAlgn="auto" hangingPunct="1">
              <a:spcAft>
                <a:spcPts val="0"/>
              </a:spcAft>
              <a:defRPr/>
            </a:pPr>
            <a:r>
              <a:rPr lang="fr-BE" dirty="0" smtClean="0"/>
              <a:t> Prise en charge/traitement ALDARA</a:t>
            </a:r>
          </a:p>
        </p:txBody>
      </p:sp>
      <p:pic>
        <p:nvPicPr>
          <p:cNvPr id="58371" name="Picture 2" descr="C:\DOCUMENTS MAGALI FLAMME\Professionnel\PHOTOS PROFESSIONNELLES MAGALI FLAMME\HPV\EVOLUTION DU TRAITEMENT\PATINE 1 AVANT TT APRES TT CYO\14 07   P1.JPG"/>
          <p:cNvPicPr>
            <a:picLocks noGrp="1" noChangeAspect="1" noChangeArrowheads="1"/>
          </p:cNvPicPr>
          <p:nvPr>
            <p:ph idx="1"/>
          </p:nvPr>
        </p:nvPicPr>
        <p:blipFill>
          <a:blip r:embed="rId2"/>
          <a:srcRect b="18732"/>
          <a:stretch>
            <a:fillRect/>
          </a:stretch>
        </p:blipFill>
        <p:spPr>
          <a:xfrm>
            <a:off x="2714625" y="1435100"/>
            <a:ext cx="5005388" cy="5422900"/>
          </a:xfrm>
          <a:noFill/>
        </p:spPr>
      </p:pic>
      <p:sp>
        <p:nvSpPr>
          <p:cNvPr id="37891" name="Espace réservé du pied de page 3"/>
          <p:cNvSpPr>
            <a:spLocks noGrp="1"/>
          </p:cNvSpPr>
          <p:nvPr>
            <p:ph type="ftr" sz="quarter" idx="11"/>
          </p:nvPr>
        </p:nvSpPr>
        <p:spPr/>
        <p:txBody>
          <a:bodyPr/>
          <a:lstStyle/>
          <a:p>
            <a:pPr>
              <a:defRPr/>
            </a:pPr>
            <a:endParaRPr lang="en-US" smtClean="0"/>
          </a:p>
        </p:txBody>
      </p:sp>
      <p:sp>
        <p:nvSpPr>
          <p:cNvPr id="58373" name="Rectangle 7"/>
          <p:cNvSpPr>
            <a:spLocks noChangeArrowheads="1"/>
          </p:cNvSpPr>
          <p:nvPr/>
        </p:nvSpPr>
        <p:spPr bwMode="auto">
          <a:xfrm>
            <a:off x="630238" y="3246438"/>
            <a:ext cx="989012" cy="366712"/>
          </a:xfrm>
          <a:prstGeom prst="rect">
            <a:avLst/>
          </a:prstGeom>
          <a:noFill/>
          <a:ln w="9525">
            <a:noFill/>
            <a:miter lim="800000"/>
            <a:headEnd/>
            <a:tailEnd/>
          </a:ln>
        </p:spPr>
        <p:txBody>
          <a:bodyPr wrap="none">
            <a:spAutoFit/>
          </a:bodyPr>
          <a:lstStyle/>
          <a:p>
            <a:r>
              <a:rPr lang="fr-BE" b="1"/>
              <a:t>14/07</a:t>
            </a:r>
            <a:endParaRPr lang="en-US" b="1"/>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re 1"/>
          <p:cNvSpPr>
            <a:spLocks noGrp="1"/>
          </p:cNvSpPr>
          <p:nvPr>
            <p:ph type="title"/>
          </p:nvPr>
        </p:nvSpPr>
        <p:spPr/>
        <p:txBody>
          <a:bodyPr>
            <a:normAutofit fontScale="90000"/>
          </a:bodyPr>
          <a:lstStyle/>
          <a:p>
            <a:pPr eaLnBrk="1" fontAlgn="auto" hangingPunct="1">
              <a:spcAft>
                <a:spcPts val="0"/>
              </a:spcAft>
              <a:defRPr/>
            </a:pPr>
            <a:r>
              <a:rPr lang="fr-BE" smtClean="0"/>
              <a:t>D. Prise en charge/traitement ALDARA</a:t>
            </a:r>
          </a:p>
        </p:txBody>
      </p:sp>
      <p:pic>
        <p:nvPicPr>
          <p:cNvPr id="59395" name="Picture 2" descr="C:\DOCUMENTS MAGALI FLAMME\Professionnel\PHOTOS PROFESSIONNELLES MAGALI FLAMME\HPV\EVOLUTION DU TRAITEMENT\PATINTE 1 ASPECT VISUEL NL MAIS AC ACETIQUE MARQUE\01 08  P1.JPG"/>
          <p:cNvPicPr>
            <a:picLocks noGrp="1" noChangeAspect="1" noChangeArrowheads="1"/>
          </p:cNvPicPr>
          <p:nvPr>
            <p:ph idx="1"/>
          </p:nvPr>
        </p:nvPicPr>
        <p:blipFill>
          <a:blip r:embed="rId2"/>
          <a:srcRect/>
          <a:stretch>
            <a:fillRect/>
          </a:stretch>
        </p:blipFill>
        <p:spPr>
          <a:xfrm>
            <a:off x="3214688" y="1709738"/>
            <a:ext cx="3859212" cy="5148262"/>
          </a:xfrm>
          <a:noFill/>
        </p:spPr>
      </p:pic>
      <p:sp>
        <p:nvSpPr>
          <p:cNvPr id="38915" name="Espace réservé du pied de page 3"/>
          <p:cNvSpPr>
            <a:spLocks noGrp="1"/>
          </p:cNvSpPr>
          <p:nvPr>
            <p:ph type="ftr" sz="quarter" idx="11"/>
          </p:nvPr>
        </p:nvSpPr>
        <p:spPr/>
        <p:txBody>
          <a:bodyPr/>
          <a:lstStyle/>
          <a:p>
            <a:pPr>
              <a:defRPr/>
            </a:pPr>
            <a:endParaRPr lang="en-US" smtClean="0"/>
          </a:p>
        </p:txBody>
      </p:sp>
      <p:sp>
        <p:nvSpPr>
          <p:cNvPr id="59397" name="Rectangle 6"/>
          <p:cNvSpPr>
            <a:spLocks noChangeArrowheads="1"/>
          </p:cNvSpPr>
          <p:nvPr/>
        </p:nvSpPr>
        <p:spPr bwMode="auto">
          <a:xfrm>
            <a:off x="539750" y="3246438"/>
            <a:ext cx="989013" cy="366712"/>
          </a:xfrm>
          <a:prstGeom prst="rect">
            <a:avLst/>
          </a:prstGeom>
          <a:noFill/>
          <a:ln w="9525">
            <a:noFill/>
            <a:miter lim="800000"/>
            <a:headEnd/>
            <a:tailEnd/>
          </a:ln>
        </p:spPr>
        <p:txBody>
          <a:bodyPr wrap="none">
            <a:spAutoFit/>
          </a:bodyPr>
          <a:lstStyle/>
          <a:p>
            <a:r>
              <a:rPr lang="fr-BE" b="1"/>
              <a:t>01/08</a:t>
            </a:r>
            <a:endParaRPr lang="en-US" b="1"/>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10"/>
          <p:cNvSpPr>
            <a:spLocks noChangeArrowheads="1"/>
          </p:cNvSpPr>
          <p:nvPr/>
        </p:nvSpPr>
        <p:spPr bwMode="auto">
          <a:xfrm>
            <a:off x="142875" y="1828800"/>
            <a:ext cx="8786813" cy="4648200"/>
          </a:xfrm>
          <a:prstGeom prst="rect">
            <a:avLst/>
          </a:prstGeom>
          <a:solidFill>
            <a:schemeClr val="accent2">
              <a:lumMod val="40000"/>
              <a:lumOff val="60000"/>
            </a:schemeClr>
          </a:solidFill>
          <a:ln w="9525">
            <a:noFill/>
            <a:miter lim="800000"/>
            <a:headEnd/>
            <a:tailEnd/>
          </a:ln>
        </p:spPr>
        <p:txBody>
          <a:bodyPr wrap="none" anchor="ctr"/>
          <a:lstStyle/>
          <a:p>
            <a:pPr>
              <a:defRPr/>
            </a:pPr>
            <a:endParaRPr lang="en-AU"/>
          </a:p>
        </p:txBody>
      </p:sp>
      <p:sp>
        <p:nvSpPr>
          <p:cNvPr id="1028" name="Rectangle 2"/>
          <p:cNvSpPr>
            <a:spLocks noGrp="1" noChangeArrowheads="1"/>
          </p:cNvSpPr>
          <p:nvPr>
            <p:ph type="title"/>
          </p:nvPr>
        </p:nvSpPr>
        <p:spPr>
          <a:xfrm>
            <a:off x="357158" y="285750"/>
            <a:ext cx="5715040" cy="762000"/>
          </a:xfrm>
          <a:solidFill>
            <a:schemeClr val="accent2">
              <a:lumMod val="20000"/>
              <a:lumOff val="80000"/>
            </a:schemeClr>
          </a:solidFill>
        </p:spPr>
        <p:txBody>
          <a:bodyPr>
            <a:normAutofit fontScale="90000"/>
          </a:bodyPr>
          <a:lstStyle/>
          <a:p>
            <a:pPr>
              <a:defRPr/>
            </a:pPr>
            <a:r>
              <a:rPr lang="en-GB" dirty="0" smtClean="0">
                <a:effectLst/>
                <a:latin typeface="Comic Sans MS" pitchFamily="66" charset="0"/>
              </a:rPr>
              <a:t>HPV ? </a:t>
            </a:r>
          </a:p>
        </p:txBody>
      </p:sp>
      <p:sp>
        <p:nvSpPr>
          <p:cNvPr id="1029" name="Rectangle 3"/>
          <p:cNvSpPr>
            <a:spLocks noGrp="1" noChangeArrowheads="1"/>
          </p:cNvSpPr>
          <p:nvPr>
            <p:ph type="body" sz="half" idx="2"/>
          </p:nvPr>
        </p:nvSpPr>
        <p:spPr>
          <a:xfrm>
            <a:off x="285720" y="1357313"/>
            <a:ext cx="8858280" cy="928679"/>
          </a:xfrm>
          <a:solidFill>
            <a:schemeClr val="accent2">
              <a:lumMod val="40000"/>
              <a:lumOff val="60000"/>
            </a:schemeClr>
          </a:solidFill>
        </p:spPr>
        <p:txBody>
          <a:bodyPr/>
          <a:lstStyle/>
          <a:p>
            <a:pPr>
              <a:lnSpc>
                <a:spcPct val="90000"/>
              </a:lnSpc>
              <a:buClr>
                <a:srgbClr val="FF3300"/>
              </a:buClr>
              <a:buFont typeface="Wingdings" pitchFamily="2" charset="2"/>
              <a:buChar char="§"/>
              <a:defRPr/>
            </a:pPr>
            <a:r>
              <a:rPr lang="en-GB" dirty="0" err="1" smtClean="0">
                <a:latin typeface="Comic Sans MS" pitchFamily="66" charset="0"/>
              </a:rPr>
              <a:t>Famille</a:t>
            </a:r>
            <a:r>
              <a:rPr lang="en-GB" dirty="0" smtClean="0">
                <a:latin typeface="Comic Sans MS" pitchFamily="66" charset="0"/>
              </a:rPr>
              <a:t>: </a:t>
            </a:r>
            <a:r>
              <a:rPr lang="en-GB" b="1" dirty="0" err="1" smtClean="0">
                <a:latin typeface="Comic Sans MS" pitchFamily="66" charset="0"/>
              </a:rPr>
              <a:t>Papillomavirus</a:t>
            </a:r>
            <a:r>
              <a:rPr lang="en-US" sz="2400" dirty="0" smtClean="0">
                <a:latin typeface="Comic Sans MS" pitchFamily="66" charset="0"/>
              </a:rPr>
              <a:t> </a:t>
            </a:r>
          </a:p>
          <a:p>
            <a:pPr>
              <a:lnSpc>
                <a:spcPct val="90000"/>
              </a:lnSpc>
              <a:buClr>
                <a:srgbClr val="FF3300"/>
              </a:buClr>
              <a:buFontTx/>
              <a:buNone/>
              <a:defRPr/>
            </a:pPr>
            <a:endParaRPr lang="en-GB" sz="2400" b="1" dirty="0" smtClean="0">
              <a:latin typeface="Comic Sans MS" pitchFamily="66" charset="0"/>
              <a:cs typeface="Times New Roman" pitchFamily="18" charset="0"/>
            </a:endParaRPr>
          </a:p>
          <a:p>
            <a:pPr>
              <a:lnSpc>
                <a:spcPct val="90000"/>
              </a:lnSpc>
              <a:buClr>
                <a:srgbClr val="FF3300"/>
              </a:buClr>
              <a:buFont typeface="Wingdings" pitchFamily="2" charset="2"/>
              <a:buNone/>
              <a:defRPr/>
            </a:pPr>
            <a:endParaRPr lang="en-US" sz="1800" b="1" dirty="0" smtClean="0">
              <a:solidFill>
                <a:srgbClr val="666699"/>
              </a:solidFill>
            </a:endParaRPr>
          </a:p>
        </p:txBody>
      </p:sp>
      <p:graphicFrame>
        <p:nvGraphicFramePr>
          <p:cNvPr id="700420" name="Object 4"/>
          <p:cNvGraphicFramePr>
            <a:graphicFrameLocks noChangeAspect="1"/>
          </p:cNvGraphicFramePr>
          <p:nvPr/>
        </p:nvGraphicFramePr>
        <p:xfrm>
          <a:off x="6357918" y="0"/>
          <a:ext cx="2786082" cy="2158023"/>
        </p:xfrm>
        <a:graphic>
          <a:graphicData uri="http://schemas.openxmlformats.org/presentationml/2006/ole">
            <p:oleObj spid="_x0000_s61442" name="Slide" r:id="rId4" imgW="4533840" imgH="3400560" progId="PowerPoint.Slide.8">
              <p:embed/>
            </p:oleObj>
          </a:graphicData>
        </a:graphic>
      </p:graphicFrame>
      <p:sp>
        <p:nvSpPr>
          <p:cNvPr id="700423" name="Rectangle 7"/>
          <p:cNvSpPr>
            <a:spLocks noChangeArrowheads="1"/>
          </p:cNvSpPr>
          <p:nvPr/>
        </p:nvSpPr>
        <p:spPr bwMode="auto">
          <a:xfrm>
            <a:off x="0" y="2071678"/>
            <a:ext cx="6143636" cy="3213187"/>
          </a:xfrm>
          <a:prstGeom prst="rect">
            <a:avLst/>
          </a:prstGeom>
          <a:noFill/>
          <a:ln w="12700">
            <a:noFill/>
            <a:miter lim="800000"/>
            <a:headEnd type="none" w="sm" len="sm"/>
            <a:tailEnd type="none" w="med" len="lg"/>
          </a:ln>
        </p:spPr>
        <p:txBody>
          <a:bodyPr wrap="square">
            <a:spAutoFit/>
          </a:bodyPr>
          <a:lstStyle/>
          <a:p>
            <a:pPr marL="476250" indent="-476250">
              <a:lnSpc>
                <a:spcPct val="90000"/>
              </a:lnSpc>
              <a:spcBef>
                <a:spcPct val="50000"/>
              </a:spcBef>
              <a:buClr>
                <a:srgbClr val="FF3300"/>
              </a:buClr>
              <a:buSzPct val="120000"/>
            </a:pPr>
            <a:endParaRPr lang="en-GB" sz="2400" dirty="0">
              <a:latin typeface="Comic Sans MS" pitchFamily="66" charset="0"/>
              <a:cs typeface="Times New Roman" pitchFamily="18" charset="0"/>
            </a:endParaRPr>
          </a:p>
          <a:p>
            <a:pPr marL="476250" indent="-476250">
              <a:lnSpc>
                <a:spcPct val="90000"/>
              </a:lnSpc>
              <a:spcBef>
                <a:spcPct val="50000"/>
              </a:spcBef>
              <a:buClr>
                <a:srgbClr val="FF3300"/>
              </a:buClr>
              <a:buSzPct val="120000"/>
              <a:buFont typeface="Wingdings" pitchFamily="2" charset="2"/>
              <a:buChar char="§"/>
            </a:pPr>
            <a:r>
              <a:rPr lang="en-US" sz="2400" dirty="0" err="1" smtClean="0">
                <a:latin typeface="Comic Sans MS" pitchFamily="66" charset="0"/>
              </a:rPr>
              <a:t>Tropisme</a:t>
            </a:r>
            <a:r>
              <a:rPr lang="en-US" sz="2400" dirty="0" smtClean="0">
                <a:latin typeface="Comic Sans MS" pitchFamily="66" charset="0"/>
              </a:rPr>
              <a:t> pour les </a:t>
            </a:r>
            <a:r>
              <a:rPr lang="en-US" sz="2400" dirty="0" err="1" smtClean="0">
                <a:latin typeface="Comic Sans MS" pitchFamily="66" charset="0"/>
              </a:rPr>
              <a:t>épithéliums</a:t>
            </a:r>
            <a:r>
              <a:rPr lang="en-US" sz="2400" dirty="0" smtClean="0">
                <a:latin typeface="Comic Sans MS" pitchFamily="66" charset="0"/>
              </a:rPr>
              <a:t> </a:t>
            </a:r>
            <a:r>
              <a:rPr lang="en-US" sz="2400" dirty="0" err="1" smtClean="0">
                <a:latin typeface="Comic Sans MS" pitchFamily="66" charset="0"/>
              </a:rPr>
              <a:t>squammeux</a:t>
            </a:r>
            <a:endParaRPr lang="en-US" sz="2400" dirty="0">
              <a:latin typeface="Comic Sans MS" pitchFamily="66" charset="0"/>
            </a:endParaRPr>
          </a:p>
          <a:p>
            <a:pPr marL="476250" indent="-476250">
              <a:lnSpc>
                <a:spcPct val="90000"/>
              </a:lnSpc>
              <a:spcBef>
                <a:spcPct val="50000"/>
              </a:spcBef>
              <a:buClr>
                <a:srgbClr val="FF3300"/>
              </a:buClr>
              <a:buSzPct val="120000"/>
              <a:buFont typeface="Wingdings" pitchFamily="2" charset="2"/>
              <a:buChar char="§"/>
            </a:pPr>
            <a:r>
              <a:rPr lang="en-US" sz="2400" dirty="0" err="1" smtClean="0">
                <a:latin typeface="Comic Sans MS" pitchFamily="66" charset="0"/>
              </a:rPr>
              <a:t>Chaque</a:t>
            </a:r>
            <a:r>
              <a:rPr lang="en-US" sz="2400" dirty="0" smtClean="0">
                <a:latin typeface="Comic Sans MS" pitchFamily="66" charset="0"/>
              </a:rPr>
              <a:t> animal a son </a:t>
            </a:r>
            <a:r>
              <a:rPr lang="en-US" sz="2400" dirty="0" err="1" smtClean="0">
                <a:latin typeface="Comic Sans MS" pitchFamily="66" charset="0"/>
              </a:rPr>
              <a:t>propre</a:t>
            </a:r>
            <a:r>
              <a:rPr lang="en-US" sz="2400" dirty="0" smtClean="0">
                <a:latin typeface="Comic Sans MS" pitchFamily="66" charset="0"/>
              </a:rPr>
              <a:t> HPV</a:t>
            </a:r>
          </a:p>
          <a:p>
            <a:pPr marL="476250" indent="-476250">
              <a:lnSpc>
                <a:spcPct val="90000"/>
              </a:lnSpc>
              <a:spcBef>
                <a:spcPct val="50000"/>
              </a:spcBef>
              <a:buClr>
                <a:srgbClr val="FF3300"/>
              </a:buClr>
              <a:buSzPct val="120000"/>
            </a:pPr>
            <a:endParaRPr lang="en-US" sz="2400" dirty="0">
              <a:latin typeface="Comic Sans MS" pitchFamily="66" charset="0"/>
            </a:endParaRPr>
          </a:p>
          <a:p>
            <a:pPr marL="476250" indent="-476250">
              <a:lnSpc>
                <a:spcPct val="90000"/>
              </a:lnSpc>
              <a:spcBef>
                <a:spcPct val="50000"/>
              </a:spcBef>
              <a:buClr>
                <a:srgbClr val="FF3300"/>
              </a:buClr>
              <a:buSzPct val="120000"/>
              <a:buFont typeface="Wingdings" pitchFamily="2" charset="2"/>
              <a:buChar char="§"/>
            </a:pPr>
            <a:endParaRPr lang="en-US" sz="2400" dirty="0">
              <a:latin typeface="Comic Sans MS" pitchFamily="66" charset="0"/>
            </a:endParaRPr>
          </a:p>
          <a:p>
            <a:pPr marL="476250" indent="-476250" algn="ctr">
              <a:lnSpc>
                <a:spcPct val="90000"/>
              </a:lnSpc>
              <a:spcBef>
                <a:spcPct val="50000"/>
              </a:spcBef>
              <a:buClr>
                <a:srgbClr val="FF3300"/>
              </a:buClr>
              <a:buFontTx/>
              <a:buChar char="•"/>
            </a:pPr>
            <a:endParaRPr lang="en-US" dirty="0">
              <a:solidFill>
                <a:srgbClr val="666699"/>
              </a:solidFill>
            </a:endParaRPr>
          </a:p>
        </p:txBody>
      </p:sp>
      <p:pic>
        <p:nvPicPr>
          <p:cNvPr id="11" name="Picture 2" descr="1852 elephant"/>
          <p:cNvPicPr>
            <a:picLocks noChangeAspect="1" noChangeArrowheads="1"/>
          </p:cNvPicPr>
          <p:nvPr/>
        </p:nvPicPr>
        <p:blipFill>
          <a:blip r:embed="rId5"/>
          <a:srcRect/>
          <a:stretch>
            <a:fillRect/>
          </a:stretch>
        </p:blipFill>
        <p:spPr bwMode="auto">
          <a:xfrm>
            <a:off x="5429256" y="2222298"/>
            <a:ext cx="3214679" cy="4635702"/>
          </a:xfrm>
          <a:prstGeom prst="rect">
            <a:avLst/>
          </a:prstGeom>
          <a:noFill/>
          <a:ln w="9525">
            <a:noFill/>
            <a:miter lim="800000"/>
            <a:headEnd/>
            <a:tailEnd/>
          </a:ln>
        </p:spPr>
      </p:pic>
      <p:sp>
        <p:nvSpPr>
          <p:cNvPr id="1032" name="TextBox 7"/>
          <p:cNvSpPr txBox="1">
            <a:spLocks noChangeArrowheads="1"/>
          </p:cNvSpPr>
          <p:nvPr/>
        </p:nvSpPr>
        <p:spPr bwMode="auto">
          <a:xfrm>
            <a:off x="6643688" y="6500813"/>
            <a:ext cx="1428750" cy="261937"/>
          </a:xfrm>
          <a:prstGeom prst="rect">
            <a:avLst/>
          </a:prstGeom>
          <a:noFill/>
          <a:ln w="9525">
            <a:noFill/>
            <a:miter lim="800000"/>
            <a:headEnd/>
            <a:tailEnd/>
          </a:ln>
        </p:spPr>
        <p:txBody>
          <a:bodyPr wrap="none">
            <a:spAutoFit/>
          </a:bodyPr>
          <a:lstStyle/>
          <a:p>
            <a:r>
              <a:rPr lang="en-AU" sz="1100">
                <a:solidFill>
                  <a:schemeClr val="tx2"/>
                </a:solidFill>
              </a:rPr>
              <a:t>Courtesy Ian Frazer</a:t>
            </a:r>
          </a:p>
        </p:txBody>
      </p:sp>
      <p:sp>
        <p:nvSpPr>
          <p:cNvPr id="12" name="Espace réservé du pied de page 11"/>
          <p:cNvSpPr>
            <a:spLocks noGrp="1"/>
          </p:cNvSpPr>
          <p:nvPr>
            <p:ph type="ftr" sz="quarter" idx="11"/>
          </p:nvPr>
        </p:nvSpPr>
        <p:spPr/>
        <p:txBody>
          <a:bodyPr/>
          <a:lstStyle/>
          <a:p>
            <a:pPr>
              <a:defRPr/>
            </a:pPr>
            <a:endParaRPr lang="en-A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00420"/>
                                        </p:tgtEl>
                                        <p:attrNameLst>
                                          <p:attrName>style.visibility</p:attrName>
                                        </p:attrNameLst>
                                      </p:cBhvr>
                                      <p:to>
                                        <p:strVal val="visible"/>
                                      </p:to>
                                    </p:set>
                                    <p:animEffect transition="in" filter="dissolve">
                                      <p:cBhvr>
                                        <p:cTn id="7" dur="500"/>
                                        <p:tgtEl>
                                          <p:spTgt spid="7004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00423"/>
                                        </p:tgtEl>
                                        <p:attrNameLst>
                                          <p:attrName>style.visibility</p:attrName>
                                        </p:attrNameLst>
                                      </p:cBhvr>
                                      <p:to>
                                        <p:strVal val="visible"/>
                                      </p:to>
                                    </p:set>
                                    <p:animEffect transition="in" filter="dissolve">
                                      <p:cBhvr>
                                        <p:cTn id="12" dur="500"/>
                                        <p:tgtEl>
                                          <p:spTgt spid="70042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04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re 1"/>
          <p:cNvSpPr>
            <a:spLocks noGrp="1"/>
          </p:cNvSpPr>
          <p:nvPr>
            <p:ph type="title"/>
          </p:nvPr>
        </p:nvSpPr>
        <p:spPr/>
        <p:txBody>
          <a:bodyPr>
            <a:normAutofit fontScale="90000"/>
          </a:bodyPr>
          <a:lstStyle/>
          <a:p>
            <a:pPr eaLnBrk="1" fontAlgn="auto" hangingPunct="1">
              <a:spcAft>
                <a:spcPts val="0"/>
              </a:spcAft>
              <a:defRPr/>
            </a:pPr>
            <a:r>
              <a:rPr lang="fr-BE" smtClean="0"/>
              <a:t>D. Prise en charge/traitement ALDARA</a:t>
            </a:r>
          </a:p>
        </p:txBody>
      </p:sp>
      <p:pic>
        <p:nvPicPr>
          <p:cNvPr id="60419" name="Picture 2" descr="C:\DOCUMENTS MAGALI FLAMME\Professionnel\PHOTOS PROFESSIONNELLES MAGALI FLAMME\HPV\EVOLUTION DU TRAITEMENT\PATINTE 1 ASPECT VISUEL NL MAIS AC ACETIQUE MARQUE\01 08  P1  AC ACETIQUE.JPG"/>
          <p:cNvPicPr>
            <a:picLocks noGrp="1" noChangeAspect="1" noChangeArrowheads="1"/>
          </p:cNvPicPr>
          <p:nvPr>
            <p:ph idx="1"/>
          </p:nvPr>
        </p:nvPicPr>
        <p:blipFill>
          <a:blip r:embed="rId2"/>
          <a:srcRect/>
          <a:stretch>
            <a:fillRect/>
          </a:stretch>
        </p:blipFill>
        <p:spPr>
          <a:xfrm>
            <a:off x="2857500" y="2100263"/>
            <a:ext cx="4572000" cy="4757737"/>
          </a:xfrm>
          <a:noFill/>
        </p:spPr>
      </p:pic>
      <p:sp>
        <p:nvSpPr>
          <p:cNvPr id="39939" name="Espace réservé du pied de page 3"/>
          <p:cNvSpPr>
            <a:spLocks noGrp="1"/>
          </p:cNvSpPr>
          <p:nvPr>
            <p:ph type="ftr" sz="quarter" idx="11"/>
          </p:nvPr>
        </p:nvSpPr>
        <p:spPr/>
        <p:txBody>
          <a:bodyPr/>
          <a:lstStyle/>
          <a:p>
            <a:pPr>
              <a:defRPr/>
            </a:pPr>
            <a:endParaRPr lang="en-US" smtClean="0"/>
          </a:p>
        </p:txBody>
      </p:sp>
      <p:sp>
        <p:nvSpPr>
          <p:cNvPr id="60421" name="Text Box 6"/>
          <p:cNvSpPr txBox="1">
            <a:spLocks noChangeArrowheads="1"/>
          </p:cNvSpPr>
          <p:nvPr/>
        </p:nvSpPr>
        <p:spPr bwMode="auto">
          <a:xfrm>
            <a:off x="142876" y="2708275"/>
            <a:ext cx="2786050" cy="369332"/>
          </a:xfrm>
          <a:prstGeom prst="rect">
            <a:avLst/>
          </a:prstGeom>
          <a:noFill/>
          <a:ln w="9525">
            <a:noFill/>
            <a:miter lim="800000"/>
            <a:headEnd/>
            <a:tailEnd/>
          </a:ln>
        </p:spPr>
        <p:txBody>
          <a:bodyPr wrap="square">
            <a:spAutoFit/>
          </a:bodyPr>
          <a:lstStyle/>
          <a:p>
            <a:pPr>
              <a:spcBef>
                <a:spcPct val="50000"/>
              </a:spcBef>
            </a:pPr>
            <a:r>
              <a:rPr lang="fr-BE" b="1" dirty="0"/>
              <a:t>01/08 + acide acétique</a:t>
            </a:r>
            <a:endParaRPr lang="en-US" b="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re 1"/>
          <p:cNvSpPr>
            <a:spLocks noGrp="1"/>
          </p:cNvSpPr>
          <p:nvPr>
            <p:ph type="title"/>
          </p:nvPr>
        </p:nvSpPr>
        <p:spPr/>
        <p:txBody>
          <a:bodyPr/>
          <a:lstStyle/>
          <a:p>
            <a:pPr eaLnBrk="1" hangingPunct="1"/>
            <a:r>
              <a:rPr lang="fr-BE" sz="2400" dirty="0" smtClean="0"/>
              <a:t>Prise en charge/traitement Cryothérapie</a:t>
            </a:r>
          </a:p>
        </p:txBody>
      </p:sp>
      <p:pic>
        <p:nvPicPr>
          <p:cNvPr id="61443" name="Picture 2" descr="C:\DOCUMENTS MAGALI FLAMME\photos a classer 03062005\a classer dp et mf\P1020631.JPG"/>
          <p:cNvPicPr>
            <a:picLocks noGrp="1" noChangeAspect="1" noChangeArrowheads="1"/>
          </p:cNvPicPr>
          <p:nvPr>
            <p:ph idx="1"/>
          </p:nvPr>
        </p:nvPicPr>
        <p:blipFill>
          <a:blip r:embed="rId2"/>
          <a:srcRect/>
          <a:stretch>
            <a:fillRect/>
          </a:stretch>
        </p:blipFill>
        <p:spPr>
          <a:xfrm>
            <a:off x="3429000" y="1808163"/>
            <a:ext cx="3786188" cy="5049837"/>
          </a:xfrm>
          <a:noFill/>
        </p:spPr>
      </p:pic>
      <p:sp>
        <p:nvSpPr>
          <p:cNvPr id="43011" name="Espace réservé du pied de page 3"/>
          <p:cNvSpPr>
            <a:spLocks noGrp="1"/>
          </p:cNvSpPr>
          <p:nvPr>
            <p:ph type="ftr" sz="quarter" idx="11"/>
          </p:nvPr>
        </p:nvSpPr>
        <p:spPr/>
        <p:txBody>
          <a:bodyPr/>
          <a:lstStyle/>
          <a:p>
            <a:pPr>
              <a:defRPr/>
            </a:pPr>
            <a:endParaRPr lang="en-US" smtClean="0"/>
          </a:p>
        </p:txBody>
      </p:sp>
      <p:sp>
        <p:nvSpPr>
          <p:cNvPr id="61445" name="Rectangle 6"/>
          <p:cNvSpPr>
            <a:spLocks noChangeArrowheads="1"/>
          </p:cNvSpPr>
          <p:nvPr/>
        </p:nvSpPr>
        <p:spPr bwMode="auto">
          <a:xfrm>
            <a:off x="323850" y="3246438"/>
            <a:ext cx="989013" cy="366712"/>
          </a:xfrm>
          <a:prstGeom prst="rect">
            <a:avLst/>
          </a:prstGeom>
          <a:noFill/>
          <a:ln w="9525">
            <a:noFill/>
            <a:miter lim="800000"/>
            <a:headEnd/>
            <a:tailEnd/>
          </a:ln>
        </p:spPr>
        <p:txBody>
          <a:bodyPr wrap="none">
            <a:spAutoFit/>
          </a:bodyPr>
          <a:lstStyle/>
          <a:p>
            <a:r>
              <a:rPr lang="fr-BE" b="1"/>
              <a:t>12/07</a:t>
            </a:r>
            <a:endParaRPr lang="en-US" b="1"/>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re 1"/>
          <p:cNvSpPr>
            <a:spLocks noGrp="1"/>
          </p:cNvSpPr>
          <p:nvPr>
            <p:ph type="title"/>
          </p:nvPr>
        </p:nvSpPr>
        <p:spPr>
          <a:xfrm>
            <a:off x="457200" y="714375"/>
            <a:ext cx="8229600" cy="1500188"/>
          </a:xfrm>
        </p:spPr>
        <p:txBody>
          <a:bodyPr>
            <a:normAutofit fontScale="90000"/>
          </a:bodyPr>
          <a:lstStyle/>
          <a:p>
            <a:pPr eaLnBrk="1" hangingPunct="1"/>
            <a:r>
              <a:rPr lang="fr-BE" smtClean="0"/>
              <a:t>D. Prise en charge/traitement Cryothérapie + Aldara</a:t>
            </a:r>
          </a:p>
        </p:txBody>
      </p:sp>
      <p:pic>
        <p:nvPicPr>
          <p:cNvPr id="65539" name="Picture 2" descr="C:\Users\Magali\Desktop\A classer\P1040864.JPG"/>
          <p:cNvPicPr>
            <a:picLocks noGrp="1" noChangeAspect="1" noChangeArrowheads="1"/>
          </p:cNvPicPr>
          <p:nvPr>
            <p:ph idx="1"/>
          </p:nvPr>
        </p:nvPicPr>
        <p:blipFill>
          <a:blip r:embed="rId2"/>
          <a:srcRect/>
          <a:stretch>
            <a:fillRect/>
          </a:stretch>
        </p:blipFill>
        <p:spPr>
          <a:xfrm>
            <a:off x="2714625" y="2468563"/>
            <a:ext cx="3289300" cy="4389437"/>
          </a:xfrm>
          <a:noFill/>
        </p:spPr>
      </p:pic>
      <p:sp>
        <p:nvSpPr>
          <p:cNvPr id="45059" name="Espace réservé du pied de page 3"/>
          <p:cNvSpPr>
            <a:spLocks noGrp="1"/>
          </p:cNvSpPr>
          <p:nvPr>
            <p:ph type="ftr" sz="quarter" idx="11"/>
          </p:nvPr>
        </p:nvSpPr>
        <p:spPr/>
        <p:txBody>
          <a:bodyPr/>
          <a:lstStyle/>
          <a:p>
            <a:pPr>
              <a:defRPr/>
            </a:pPr>
            <a:endParaRPr lang="en-US"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re 1"/>
          <p:cNvSpPr>
            <a:spLocks noGrp="1"/>
          </p:cNvSpPr>
          <p:nvPr>
            <p:ph type="title"/>
          </p:nvPr>
        </p:nvSpPr>
        <p:spPr>
          <a:xfrm>
            <a:off x="457200" y="704850"/>
            <a:ext cx="8229600" cy="1143000"/>
          </a:xfrm>
        </p:spPr>
        <p:txBody>
          <a:bodyPr/>
          <a:lstStyle/>
          <a:p>
            <a:pPr eaLnBrk="1" hangingPunct="1"/>
            <a:r>
              <a:rPr lang="fr-BE" smtClean="0"/>
              <a:t>2. Lésions précancéreuses  : VIN  </a:t>
            </a:r>
          </a:p>
        </p:txBody>
      </p:sp>
      <p:pic>
        <p:nvPicPr>
          <p:cNvPr id="29699" name="Picture 2" descr="C:\DOCUMENTS MAGALI FLAMME\vulves\VIN\VIN3 mulkens madeleine 012005\25022005\DSC03136.JPG"/>
          <p:cNvPicPr>
            <a:picLocks noGrp="1" noChangeAspect="1" noChangeArrowheads="1"/>
          </p:cNvPicPr>
          <p:nvPr>
            <p:ph sz="half" idx="1"/>
          </p:nvPr>
        </p:nvPicPr>
        <p:blipFill>
          <a:blip r:embed="rId2" cstate="print"/>
          <a:srcRect/>
          <a:stretch>
            <a:fillRect/>
          </a:stretch>
        </p:blipFill>
        <p:spPr>
          <a:xfrm>
            <a:off x="2786063" y="1854200"/>
            <a:ext cx="3752850" cy="5003800"/>
          </a:xfrm>
          <a:noFill/>
        </p:spPr>
      </p:pic>
      <p:sp>
        <p:nvSpPr>
          <p:cNvPr id="29700" name="Espace réservé du pied de page 3"/>
          <p:cNvSpPr txBox="1">
            <a:spLocks noGrp="1"/>
          </p:cNvSpPr>
          <p:nvPr/>
        </p:nvSpPr>
        <p:spPr bwMode="auto">
          <a:xfrm>
            <a:off x="2436813" y="6469063"/>
            <a:ext cx="4256087" cy="180975"/>
          </a:xfrm>
          <a:prstGeom prst="rect">
            <a:avLst/>
          </a:prstGeom>
          <a:noFill/>
          <a:ln w="9525">
            <a:noFill/>
            <a:miter lim="800000"/>
            <a:headEnd/>
            <a:tailEnd/>
          </a:ln>
        </p:spPr>
        <p:txBody>
          <a:bodyPr/>
          <a:lstStyle/>
          <a:p>
            <a:pPr algn="ctr" eaLnBrk="1" hangingPunct="1"/>
            <a:endParaRPr lang="fr-FR" sz="800"/>
          </a:p>
        </p:txBody>
      </p:sp>
      <p:sp>
        <p:nvSpPr>
          <p:cNvPr id="5" name="Espace réservé du pied de page 4"/>
          <p:cNvSpPr>
            <a:spLocks noGrp="1"/>
          </p:cNvSpPr>
          <p:nvPr>
            <p:ph type="ftr" sz="quarter" idx="11"/>
          </p:nvPr>
        </p:nvSpPr>
        <p:spPr/>
        <p:txBody>
          <a:bodyPr/>
          <a:lstStyle/>
          <a:p>
            <a:pPr>
              <a:defRPr/>
            </a:pPr>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 descr="SLIDE16"/>
          <p:cNvPicPr>
            <a:picLocks noChangeAspect="1" noChangeArrowheads="1"/>
          </p:cNvPicPr>
          <p:nvPr/>
        </p:nvPicPr>
        <p:blipFill>
          <a:blip r:embed="rId2"/>
          <a:srcRect/>
          <a:stretch>
            <a:fillRect/>
          </a:stretch>
        </p:blipFill>
        <p:spPr bwMode="auto">
          <a:xfrm>
            <a:off x="4632325" y="0"/>
            <a:ext cx="4419600" cy="6858000"/>
          </a:xfrm>
          <a:prstGeom prst="rect">
            <a:avLst/>
          </a:prstGeom>
          <a:noFill/>
        </p:spPr>
      </p:pic>
      <p:pic>
        <p:nvPicPr>
          <p:cNvPr id="244739" name="Picture 3" descr="SLIDE10"/>
          <p:cNvPicPr>
            <a:picLocks noChangeAspect="1" noChangeArrowheads="1"/>
          </p:cNvPicPr>
          <p:nvPr/>
        </p:nvPicPr>
        <p:blipFill>
          <a:blip r:embed="rId3"/>
          <a:srcRect/>
          <a:stretch>
            <a:fillRect/>
          </a:stretch>
        </p:blipFill>
        <p:spPr bwMode="auto">
          <a:xfrm>
            <a:off x="122238" y="0"/>
            <a:ext cx="4419600" cy="6858000"/>
          </a:xfrm>
          <a:prstGeom prst="rect">
            <a:avLst/>
          </a:prstGeom>
          <a:noFill/>
        </p:spPr>
      </p:pic>
      <p:sp>
        <p:nvSpPr>
          <p:cNvPr id="6" name="Espace réservé du pied de page 5"/>
          <p:cNvSpPr>
            <a:spLocks noGrp="1"/>
          </p:cNvSpPr>
          <p:nvPr>
            <p:ph type="ftr" sz="quarter" idx="11"/>
          </p:nvPr>
        </p:nvSpPr>
        <p:spPr/>
        <p:txBody>
          <a:bodyPr/>
          <a:lstStyle/>
          <a:p>
            <a:endParaRPr lang="fr-BE"/>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descr="SLIDE62"/>
          <p:cNvPicPr>
            <a:picLocks noChangeAspect="1" noChangeArrowheads="1"/>
          </p:cNvPicPr>
          <p:nvPr/>
        </p:nvPicPr>
        <p:blipFill>
          <a:blip r:embed="rId2"/>
          <a:srcRect/>
          <a:stretch>
            <a:fillRect/>
          </a:stretch>
        </p:blipFill>
        <p:spPr bwMode="auto">
          <a:xfrm>
            <a:off x="4538663" y="0"/>
            <a:ext cx="4581525" cy="6858000"/>
          </a:xfrm>
          <a:prstGeom prst="rect">
            <a:avLst/>
          </a:prstGeom>
          <a:noFill/>
        </p:spPr>
      </p:pic>
      <p:pic>
        <p:nvPicPr>
          <p:cNvPr id="246787" name="Picture 3" descr="SLIDE14"/>
          <p:cNvPicPr>
            <a:picLocks noChangeAspect="1" noChangeArrowheads="1"/>
          </p:cNvPicPr>
          <p:nvPr/>
        </p:nvPicPr>
        <p:blipFill>
          <a:blip r:embed="rId3"/>
          <a:srcRect/>
          <a:stretch>
            <a:fillRect/>
          </a:stretch>
        </p:blipFill>
        <p:spPr bwMode="auto">
          <a:xfrm>
            <a:off x="28575" y="0"/>
            <a:ext cx="4419600" cy="6858000"/>
          </a:xfrm>
          <a:prstGeom prst="rect">
            <a:avLst/>
          </a:prstGeom>
          <a:noFill/>
        </p:spPr>
      </p:pic>
      <p:sp>
        <p:nvSpPr>
          <p:cNvPr id="6" name="Espace réservé du pied de page 5"/>
          <p:cNvSpPr>
            <a:spLocks noGrp="1"/>
          </p:cNvSpPr>
          <p:nvPr>
            <p:ph type="ftr" sz="quarter" idx="11"/>
          </p:nvPr>
        </p:nvSpPr>
        <p:spPr/>
        <p:txBody>
          <a:bodyPr/>
          <a:lstStyle/>
          <a:p>
            <a:endParaRPr lang="fr-BE"/>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descr="SLIDE20"/>
          <p:cNvPicPr>
            <a:picLocks noChangeAspect="1" noChangeArrowheads="1"/>
          </p:cNvPicPr>
          <p:nvPr/>
        </p:nvPicPr>
        <p:blipFill>
          <a:blip r:embed="rId2"/>
          <a:srcRect/>
          <a:stretch>
            <a:fillRect/>
          </a:stretch>
        </p:blipFill>
        <p:spPr bwMode="auto">
          <a:xfrm>
            <a:off x="11113" y="0"/>
            <a:ext cx="4540250" cy="6915150"/>
          </a:xfrm>
          <a:prstGeom prst="rect">
            <a:avLst/>
          </a:prstGeom>
          <a:noFill/>
        </p:spPr>
      </p:pic>
      <p:pic>
        <p:nvPicPr>
          <p:cNvPr id="23556" name="Picture 4" descr="SLIDE21"/>
          <p:cNvPicPr>
            <a:picLocks noChangeAspect="1" noChangeArrowheads="1"/>
          </p:cNvPicPr>
          <p:nvPr/>
        </p:nvPicPr>
        <p:blipFill>
          <a:blip r:embed="rId3"/>
          <a:srcRect/>
          <a:stretch>
            <a:fillRect/>
          </a:stretch>
        </p:blipFill>
        <p:spPr bwMode="auto">
          <a:xfrm>
            <a:off x="4641850" y="0"/>
            <a:ext cx="4498975" cy="6927850"/>
          </a:xfrm>
          <a:prstGeom prst="rect">
            <a:avLst/>
          </a:prstGeom>
          <a:noFill/>
        </p:spPr>
      </p:pic>
      <p:sp>
        <p:nvSpPr>
          <p:cNvPr id="6" name="Espace réservé du pied de page 5"/>
          <p:cNvSpPr>
            <a:spLocks noGrp="1"/>
          </p:cNvSpPr>
          <p:nvPr>
            <p:ph type="ftr" sz="quarter" idx="11"/>
          </p:nvPr>
        </p:nvSpPr>
        <p:spPr/>
        <p:txBody>
          <a:bodyPr/>
          <a:lstStyle/>
          <a:p>
            <a:endParaRPr lang="fr-BE"/>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re 1"/>
          <p:cNvSpPr>
            <a:spLocks noGrp="1"/>
          </p:cNvSpPr>
          <p:nvPr>
            <p:ph type="title"/>
          </p:nvPr>
        </p:nvSpPr>
        <p:spPr>
          <a:xfrm>
            <a:off x="457200" y="704850"/>
            <a:ext cx="8229600" cy="1143000"/>
          </a:xfrm>
        </p:spPr>
        <p:txBody>
          <a:bodyPr/>
          <a:lstStyle/>
          <a:p>
            <a:pPr algn="ctr" eaLnBrk="1" hangingPunct="1"/>
            <a:r>
              <a:rPr lang="fr-BE" sz="2400" dirty="0" smtClean="0"/>
              <a:t>Recherche d’atteintes des autres muqueuses</a:t>
            </a:r>
          </a:p>
        </p:txBody>
      </p:sp>
      <p:pic>
        <p:nvPicPr>
          <p:cNvPr id="46083" name="Picture 2" descr="C:\DOCUMENTS MAGALI FLAMME\Professionnel\PHOTOS PROFESSIONNELLES MAGALI FLAMME\HPV\AIN, VIN, PIN, LEUCOPLASIE BUCCALE\P1020524.JPG"/>
          <p:cNvPicPr>
            <a:picLocks noGrp="1" noChangeAspect="1" noChangeArrowheads="1"/>
          </p:cNvPicPr>
          <p:nvPr>
            <p:ph sz="half" idx="1"/>
          </p:nvPr>
        </p:nvPicPr>
        <p:blipFill>
          <a:blip r:embed="rId2"/>
          <a:srcRect t="19183" b="12309"/>
          <a:stretch>
            <a:fillRect/>
          </a:stretch>
        </p:blipFill>
        <p:spPr>
          <a:xfrm>
            <a:off x="4138613" y="2286000"/>
            <a:ext cx="5005387" cy="4572000"/>
          </a:xfrm>
          <a:noFill/>
        </p:spPr>
      </p:pic>
      <p:sp>
        <p:nvSpPr>
          <p:cNvPr id="46084" name="Espace réservé du pied de page 3"/>
          <p:cNvSpPr txBox="1">
            <a:spLocks noGrp="1"/>
          </p:cNvSpPr>
          <p:nvPr/>
        </p:nvSpPr>
        <p:spPr bwMode="auto">
          <a:xfrm>
            <a:off x="2436813" y="6469063"/>
            <a:ext cx="4256087" cy="180975"/>
          </a:xfrm>
          <a:prstGeom prst="rect">
            <a:avLst/>
          </a:prstGeom>
          <a:noFill/>
          <a:ln w="9525">
            <a:noFill/>
            <a:miter lim="800000"/>
            <a:headEnd/>
            <a:tailEnd/>
          </a:ln>
        </p:spPr>
        <p:txBody>
          <a:bodyPr/>
          <a:lstStyle/>
          <a:p>
            <a:pPr algn="ctr" eaLnBrk="1" hangingPunct="1"/>
            <a:endParaRPr lang="fr-FR" sz="800"/>
          </a:p>
        </p:txBody>
      </p:sp>
      <p:sp>
        <p:nvSpPr>
          <p:cNvPr id="46085" name="Text Box 5"/>
          <p:cNvSpPr txBox="1">
            <a:spLocks noChangeArrowheads="1"/>
          </p:cNvSpPr>
          <p:nvPr/>
        </p:nvSpPr>
        <p:spPr bwMode="auto">
          <a:xfrm>
            <a:off x="539750" y="3213100"/>
            <a:ext cx="3317870" cy="461665"/>
          </a:xfrm>
          <a:prstGeom prst="rect">
            <a:avLst/>
          </a:prstGeom>
          <a:noFill/>
          <a:ln w="9525">
            <a:noFill/>
            <a:miter lim="800000"/>
            <a:headEnd/>
            <a:tailEnd/>
          </a:ln>
        </p:spPr>
        <p:txBody>
          <a:bodyPr wrap="square">
            <a:spAutoFit/>
          </a:bodyPr>
          <a:lstStyle/>
          <a:p>
            <a:pPr>
              <a:spcBef>
                <a:spcPct val="50000"/>
              </a:spcBef>
            </a:pPr>
            <a:r>
              <a:rPr lang="fr-BE" sz="2400" b="1" dirty="0"/>
              <a:t>Leucoplasie HPV +</a:t>
            </a:r>
            <a:endParaRPr lang="en-US" sz="2400" b="1" dirty="0"/>
          </a:p>
        </p:txBody>
      </p:sp>
      <p:sp>
        <p:nvSpPr>
          <p:cNvPr id="6" name="Espace réservé du pied de page 5"/>
          <p:cNvSpPr>
            <a:spLocks noGrp="1"/>
          </p:cNvSpPr>
          <p:nvPr>
            <p:ph type="ftr" sz="quarter" idx="11"/>
          </p:nvPr>
        </p:nvSpPr>
        <p:spPr/>
        <p:txBody>
          <a:bodyPr/>
          <a:lstStyle/>
          <a:p>
            <a:pPr>
              <a:defRPr/>
            </a:pPr>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457200" y="704850"/>
            <a:ext cx="8229600" cy="1143000"/>
          </a:xfrm>
        </p:spPr>
        <p:txBody>
          <a:bodyPr>
            <a:normAutofit fontScale="90000"/>
          </a:bodyPr>
          <a:lstStyle/>
          <a:p>
            <a:pPr eaLnBrk="1" fontAlgn="auto" hangingPunct="1">
              <a:spcAft>
                <a:spcPts val="0"/>
              </a:spcAft>
              <a:defRPr/>
            </a:pPr>
            <a:r>
              <a:rPr lang="fr-BE" smtClean="0"/>
              <a:t>3. Lésions cancéreuses : carcinomes spinocellulaires</a:t>
            </a:r>
            <a:endParaRPr lang="en-US" smtClean="0"/>
          </a:p>
        </p:txBody>
      </p:sp>
      <p:pic>
        <p:nvPicPr>
          <p:cNvPr id="35843" name="Picture 5" descr="C:\Documents and Settings\Flamme\Mes documents\Mes photos professionelles\vulves\cancer\spino\mag Ghysels Constance Spino 1.JPG"/>
          <p:cNvPicPr>
            <a:picLocks noGrp="1" noChangeAspect="1" noChangeArrowheads="1"/>
          </p:cNvPicPr>
          <p:nvPr>
            <p:ph sz="half" idx="1"/>
          </p:nvPr>
        </p:nvPicPr>
        <p:blipFill>
          <a:blip r:embed="rId2"/>
          <a:srcRect l="44000" t="20667" r="24001" b="28667"/>
          <a:stretch>
            <a:fillRect/>
          </a:stretch>
        </p:blipFill>
        <p:spPr>
          <a:xfrm flipV="1">
            <a:off x="2000232" y="2285992"/>
            <a:ext cx="5429269" cy="4072365"/>
          </a:xfrm>
          <a:noFill/>
        </p:spPr>
      </p:pic>
      <p:sp>
        <p:nvSpPr>
          <p:cNvPr id="4" name="Espace réservé du pied de page 3"/>
          <p:cNvSpPr>
            <a:spLocks noGrp="1"/>
          </p:cNvSpPr>
          <p:nvPr>
            <p:ph type="ftr" sz="quarter" idx="11"/>
          </p:nvPr>
        </p:nvSpPr>
        <p:spPr/>
        <p:txBody>
          <a:bodyPr/>
          <a:lstStyle/>
          <a:p>
            <a:pPr>
              <a:defRPr/>
            </a:pPr>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p:cNvSpPr>
            <a:spLocks noGrp="1"/>
          </p:cNvSpPr>
          <p:nvPr>
            <p:ph type="ftr" sz="quarter" idx="11"/>
          </p:nvPr>
        </p:nvSpPr>
        <p:spPr/>
        <p:txBody>
          <a:bodyPr/>
          <a:lstStyle/>
          <a:p>
            <a:endParaRPr lang="fr-BE"/>
          </a:p>
        </p:txBody>
      </p:sp>
      <p:pic>
        <p:nvPicPr>
          <p:cNvPr id="6" name="Image 5" descr="P1050125.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itre 9"/>
          <p:cNvSpPr>
            <a:spLocks noGrp="1"/>
          </p:cNvSpPr>
          <p:nvPr>
            <p:ph type="title"/>
          </p:nvPr>
        </p:nvSpPr>
        <p:spPr>
          <a:xfrm>
            <a:off x="457200" y="704850"/>
            <a:ext cx="8229600" cy="1143000"/>
          </a:xfrm>
        </p:spPr>
        <p:txBody>
          <a:bodyPr>
            <a:normAutofit fontScale="90000"/>
          </a:bodyPr>
          <a:lstStyle/>
          <a:p>
            <a:pPr eaLnBrk="1" fontAlgn="auto" hangingPunct="1">
              <a:spcAft>
                <a:spcPts val="0"/>
              </a:spcAft>
              <a:defRPr/>
            </a:pPr>
            <a:r>
              <a:rPr lang="fr-BE" dirty="0" smtClean="0"/>
              <a:t>1.a. Lésions bénignes verruqueuses</a:t>
            </a:r>
          </a:p>
        </p:txBody>
      </p:sp>
      <p:pic>
        <p:nvPicPr>
          <p:cNvPr id="17411" name="Picture 9" descr="carte 19022008 magali 026"/>
          <p:cNvPicPr>
            <a:picLocks noGrp="1" noChangeAspect="1" noChangeArrowheads="1"/>
          </p:cNvPicPr>
          <p:nvPr>
            <p:ph sz="half" idx="1"/>
          </p:nvPr>
        </p:nvPicPr>
        <p:blipFill>
          <a:blip r:embed="rId2"/>
          <a:srcRect/>
          <a:stretch>
            <a:fillRect/>
          </a:stretch>
        </p:blipFill>
        <p:spPr>
          <a:xfrm>
            <a:off x="933450" y="2081213"/>
            <a:ext cx="3086100" cy="4114800"/>
          </a:xfrm>
        </p:spPr>
      </p:pic>
      <p:sp>
        <p:nvSpPr>
          <p:cNvPr id="4" name="Espace réservé du pied de page 3"/>
          <p:cNvSpPr>
            <a:spLocks noGrp="1"/>
          </p:cNvSpPr>
          <p:nvPr>
            <p:ph type="ftr" sz="quarter" idx="11"/>
          </p:nvPr>
        </p:nvSpPr>
        <p:spPr/>
        <p:txBody>
          <a:bodyPr/>
          <a:lstStyle/>
          <a:p>
            <a:pPr>
              <a:defRPr/>
            </a:pPr>
            <a:endParaRPr lang="en-US"/>
          </a:p>
        </p:txBody>
      </p:sp>
      <p:sp>
        <p:nvSpPr>
          <p:cNvPr id="5" name="ZoneTexte 4"/>
          <p:cNvSpPr txBox="1"/>
          <p:nvPr/>
        </p:nvSpPr>
        <p:spPr>
          <a:xfrm>
            <a:off x="642910" y="357166"/>
            <a:ext cx="6786610" cy="646331"/>
          </a:xfrm>
          <a:prstGeom prst="rect">
            <a:avLst/>
          </a:prstGeom>
          <a:noFill/>
        </p:spPr>
        <p:txBody>
          <a:bodyPr wrap="square" rtlCol="0">
            <a:spAutoFit/>
          </a:bodyPr>
          <a:lstStyle/>
          <a:p>
            <a:pPr algn="ctr"/>
            <a:r>
              <a:rPr lang="fr-BE" sz="3600" b="1" dirty="0" smtClean="0"/>
              <a:t>Types de lésions</a:t>
            </a:r>
            <a:endParaRPr lang="fr-BE" sz="3600"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P1060243.JPG"/>
          <p:cNvPicPr>
            <a:picLocks noChangeAspect="1"/>
          </p:cNvPicPr>
          <p:nvPr/>
        </p:nvPicPr>
        <p:blipFill>
          <a:blip r:embed="rId2" cstate="print"/>
          <a:srcRect t="4166"/>
          <a:stretch>
            <a:fillRect/>
          </a:stretch>
        </p:blipFill>
        <p:spPr>
          <a:xfrm>
            <a:off x="0" y="0"/>
            <a:ext cx="9144000" cy="6858000"/>
          </a:xfrm>
          <a:prstGeom prst="rect">
            <a:avLst/>
          </a:prstGeom>
        </p:spPr>
      </p:pic>
      <p:sp>
        <p:nvSpPr>
          <p:cNvPr id="5" name="Espace réservé du pied de page 4"/>
          <p:cNvSpPr>
            <a:spLocks noGrp="1"/>
          </p:cNvSpPr>
          <p:nvPr>
            <p:ph type="ftr" sz="quarter" idx="11"/>
          </p:nvPr>
        </p:nvSpPr>
        <p:spPr/>
        <p:txBody>
          <a:bodyPr/>
          <a:lstStyle/>
          <a:p>
            <a:endParaRPr lang="fr-BE"/>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P1060182.JPG"/>
          <p:cNvPicPr>
            <a:picLocks noChangeAspect="1"/>
          </p:cNvPicPr>
          <p:nvPr/>
        </p:nvPicPr>
        <p:blipFill>
          <a:blip r:embed="rId2" cstate="print"/>
          <a:stretch>
            <a:fillRect/>
          </a:stretch>
        </p:blipFill>
        <p:spPr>
          <a:xfrm>
            <a:off x="-1" y="-1571660"/>
            <a:ext cx="11239547" cy="8429660"/>
          </a:xfrm>
          <a:prstGeom prst="rect">
            <a:avLst/>
          </a:prstGeom>
        </p:spPr>
      </p:pic>
      <p:sp>
        <p:nvSpPr>
          <p:cNvPr id="5" name="Espace réservé du pied de page 4"/>
          <p:cNvSpPr>
            <a:spLocks noGrp="1"/>
          </p:cNvSpPr>
          <p:nvPr>
            <p:ph type="ftr" sz="quarter" idx="11"/>
          </p:nvPr>
        </p:nvSpPr>
        <p:spPr/>
        <p:txBody>
          <a:bodyPr/>
          <a:lstStyle/>
          <a:p>
            <a:endParaRPr lang="fr-BE"/>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endParaRPr lang="fr-BE"/>
          </a:p>
        </p:txBody>
      </p:sp>
      <p:pic>
        <p:nvPicPr>
          <p:cNvPr id="3" name="Image 2" descr="P1060302.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P1060201.JPG"/>
          <p:cNvPicPr>
            <a:picLocks noChangeAspect="1"/>
          </p:cNvPicPr>
          <p:nvPr/>
        </p:nvPicPr>
        <p:blipFill>
          <a:blip r:embed="rId2" cstate="print"/>
          <a:srcRect b="15625"/>
          <a:stretch>
            <a:fillRect/>
          </a:stretch>
        </p:blipFill>
        <p:spPr>
          <a:xfrm>
            <a:off x="2000249" y="0"/>
            <a:ext cx="6095983" cy="6858000"/>
          </a:xfrm>
          <a:prstGeom prst="rect">
            <a:avLst/>
          </a:prstGeom>
        </p:spPr>
      </p:pic>
      <p:sp>
        <p:nvSpPr>
          <p:cNvPr id="6" name="Espace réservé du pied de page 5"/>
          <p:cNvSpPr>
            <a:spLocks noGrp="1"/>
          </p:cNvSpPr>
          <p:nvPr>
            <p:ph type="ftr" sz="quarter" idx="11"/>
          </p:nvPr>
        </p:nvSpPr>
        <p:spPr/>
        <p:txBody>
          <a:bodyPr/>
          <a:lstStyle/>
          <a:p>
            <a:endParaRPr lang="fr-BE"/>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1625" y="214313"/>
            <a:ext cx="6000750" cy="2357437"/>
          </a:xfrm>
          <a:solidFill>
            <a:schemeClr val="accent2">
              <a:lumMod val="20000"/>
              <a:lumOff val="80000"/>
            </a:schemeClr>
          </a:solidFill>
        </p:spPr>
        <p:txBody>
          <a:bodyPr/>
          <a:lstStyle/>
          <a:p>
            <a:pPr algn="ctr" eaLnBrk="1" hangingPunct="1">
              <a:defRPr/>
            </a:pPr>
            <a:r>
              <a:rPr lang="en-AU" sz="7200" dirty="0" smtClean="0">
                <a:effectLst/>
              </a:rPr>
              <a:t>HPV and vaccination</a:t>
            </a:r>
            <a:endParaRPr lang="en-AU" sz="6000" dirty="0">
              <a:effectLst/>
            </a:endParaRPr>
          </a:p>
        </p:txBody>
      </p:sp>
      <p:sp>
        <p:nvSpPr>
          <p:cNvPr id="18435" name="Subtitle 2"/>
          <p:cNvSpPr>
            <a:spLocks noGrp="1"/>
          </p:cNvSpPr>
          <p:nvPr>
            <p:ph type="subTitle" idx="1"/>
          </p:nvPr>
        </p:nvSpPr>
        <p:spPr>
          <a:xfrm>
            <a:off x="785813" y="2786063"/>
            <a:ext cx="7486650" cy="4178300"/>
          </a:xfrm>
        </p:spPr>
        <p:txBody>
          <a:bodyPr/>
          <a:lstStyle/>
          <a:p>
            <a:pPr eaLnBrk="1" hangingPunct="1"/>
            <a:r>
              <a:rPr lang="en-AU" b="1" dirty="0" smtClean="0">
                <a:cs typeface="Arial" pitchFamily="34" charset="0"/>
              </a:rPr>
              <a:t>Suzanne M. Garland</a:t>
            </a:r>
            <a:endParaRPr lang="pt-BR" sz="2400" dirty="0" smtClean="0"/>
          </a:p>
          <a:p>
            <a:pPr eaLnBrk="1" hangingPunct="1"/>
            <a:r>
              <a:rPr lang="en-AU" b="1" i="1" dirty="0" smtClean="0">
                <a:cs typeface="Times New Roman" pitchFamily="18" charset="0"/>
              </a:rPr>
              <a:t/>
            </a:r>
            <a:br>
              <a:rPr lang="en-AU" b="1" i="1" dirty="0" smtClean="0">
                <a:cs typeface="Times New Roman" pitchFamily="18" charset="0"/>
              </a:rPr>
            </a:br>
            <a:r>
              <a:rPr lang="en-US" sz="2000" b="1" dirty="0" smtClean="0">
                <a:cs typeface="Arial" pitchFamily="34" charset="0"/>
              </a:rPr>
              <a:t>Director of Microbiological Research,</a:t>
            </a:r>
          </a:p>
          <a:p>
            <a:pPr eaLnBrk="1" hangingPunct="1"/>
            <a:r>
              <a:rPr lang="en-US" sz="2000" b="1" dirty="0" smtClean="0">
                <a:cs typeface="Arial" pitchFamily="34" charset="0"/>
              </a:rPr>
              <a:t>Director of Clinical Microbiology and Infectious Diseases,</a:t>
            </a:r>
            <a:br>
              <a:rPr lang="en-US" sz="2000" b="1" dirty="0" smtClean="0">
                <a:cs typeface="Arial" pitchFamily="34" charset="0"/>
              </a:rPr>
            </a:br>
            <a:r>
              <a:rPr lang="en-US" sz="2000" b="1" dirty="0" smtClean="0">
                <a:cs typeface="Arial" pitchFamily="34" charset="0"/>
              </a:rPr>
              <a:t>The Royal Women's Hospital,</a:t>
            </a:r>
          </a:p>
          <a:p>
            <a:pPr eaLnBrk="1" hangingPunct="1"/>
            <a:r>
              <a:rPr lang="en-AU" sz="2000" b="1" dirty="0" smtClean="0">
                <a:cs typeface="Arial" pitchFamily="34" charset="0"/>
              </a:rPr>
              <a:t> Professor, Department of Obstetrics, Gynaecology, University of Melbourne</a:t>
            </a:r>
            <a:r>
              <a:rPr lang="en-US" sz="2000" b="1" dirty="0" smtClean="0">
                <a:cs typeface="Arial" pitchFamily="34" charset="0"/>
              </a:rPr>
              <a:t/>
            </a:r>
            <a:br>
              <a:rPr lang="en-US" sz="2000" b="1" dirty="0" smtClean="0">
                <a:cs typeface="Arial" pitchFamily="34" charset="0"/>
              </a:rPr>
            </a:br>
            <a:r>
              <a:rPr lang="en-US" sz="2000" b="1" dirty="0" smtClean="0">
                <a:cs typeface="Arial" pitchFamily="34" charset="0"/>
              </a:rPr>
              <a:t>Melbourne</a:t>
            </a:r>
            <a:r>
              <a:rPr lang="en-AU" sz="2000" b="1" dirty="0" smtClean="0">
                <a:cs typeface="Arial" pitchFamily="34" charset="0"/>
              </a:rPr>
              <a:t>, Australia</a:t>
            </a:r>
            <a:r>
              <a:rPr lang="en-US" sz="2000" b="1" dirty="0" smtClean="0">
                <a:cs typeface="Arial" pitchFamily="34" charset="0"/>
              </a:rPr>
              <a:t>.</a:t>
            </a:r>
          </a:p>
          <a:p>
            <a:pPr eaLnBrk="1" hangingPunct="1"/>
            <a:r>
              <a:rPr lang="en-US" sz="2000" b="1" dirty="0" smtClean="0">
                <a:cs typeface="Arial" pitchFamily="34" charset="0"/>
              </a:rPr>
              <a:t>Inaugural and Past President of AOGIN</a:t>
            </a:r>
          </a:p>
          <a:p>
            <a:pPr eaLnBrk="1" hangingPunct="1"/>
            <a:endParaRPr lang="en-AU" sz="2000" dirty="0" smtClean="0"/>
          </a:p>
          <a:p>
            <a:pPr eaLnBrk="1" hangingPunct="1"/>
            <a:endParaRPr lang="en-AU" dirty="0" smtClean="0"/>
          </a:p>
        </p:txBody>
      </p:sp>
      <p:sp>
        <p:nvSpPr>
          <p:cNvPr id="4100" name="TextBox 3"/>
          <p:cNvSpPr txBox="1">
            <a:spLocks noChangeArrowheads="1"/>
          </p:cNvSpPr>
          <p:nvPr/>
        </p:nvSpPr>
        <p:spPr bwMode="auto">
          <a:xfrm>
            <a:off x="0" y="6357938"/>
            <a:ext cx="4221163" cy="369887"/>
          </a:xfrm>
          <a:prstGeom prst="rect">
            <a:avLst/>
          </a:prstGeom>
          <a:noFill/>
          <a:ln w="9525">
            <a:noFill/>
            <a:miter lim="800000"/>
            <a:headEnd/>
            <a:tailEnd/>
          </a:ln>
        </p:spPr>
        <p:txBody>
          <a:bodyPr wrap="none">
            <a:spAutoFit/>
          </a:bodyPr>
          <a:lstStyle/>
          <a:p>
            <a:pPr>
              <a:defRPr/>
            </a:pPr>
            <a:r>
              <a:rPr lang="en-AU" b="1" dirty="0">
                <a:latin typeface="+mn-lt"/>
              </a:rPr>
              <a:t>ISSVD, Edinburgh, September 11</a:t>
            </a:r>
            <a:r>
              <a:rPr lang="en-AU" b="1" baseline="30000" dirty="0">
                <a:latin typeface="+mn-lt"/>
              </a:rPr>
              <a:t>th</a:t>
            </a:r>
            <a:r>
              <a:rPr lang="en-AU" b="1" dirty="0">
                <a:latin typeface="+mn-lt"/>
              </a:rPr>
              <a:t> </a:t>
            </a:r>
            <a:r>
              <a:rPr lang="en-US" b="1" dirty="0">
                <a:latin typeface="+mn-lt"/>
              </a:rPr>
              <a:t> 2009</a:t>
            </a:r>
          </a:p>
        </p:txBody>
      </p:sp>
      <p:pic>
        <p:nvPicPr>
          <p:cNvPr id="18437" name="Picture 259"/>
          <p:cNvPicPr>
            <a:picLocks noChangeAspect="1" noChangeArrowheads="1"/>
          </p:cNvPicPr>
          <p:nvPr/>
        </p:nvPicPr>
        <p:blipFill>
          <a:blip r:embed="rId3"/>
          <a:srcRect/>
          <a:stretch>
            <a:fillRect/>
          </a:stretch>
        </p:blipFill>
        <p:spPr bwMode="auto">
          <a:xfrm>
            <a:off x="0" y="0"/>
            <a:ext cx="1285875" cy="1230313"/>
          </a:xfrm>
          <a:prstGeom prst="rect">
            <a:avLst/>
          </a:prstGeom>
          <a:noFill/>
          <a:ln w="9525">
            <a:noFill/>
            <a:miter lim="800000"/>
            <a:headEnd/>
            <a:tailEnd/>
          </a:ln>
        </p:spPr>
      </p:pic>
      <p:sp>
        <p:nvSpPr>
          <p:cNvPr id="8" name="Espace réservé du pied de page 7"/>
          <p:cNvSpPr>
            <a:spLocks noGrp="1"/>
          </p:cNvSpPr>
          <p:nvPr>
            <p:ph type="ftr" sz="quarter" idx="11"/>
          </p:nvPr>
        </p:nvSpPr>
        <p:spPr/>
        <p:txBody>
          <a:bodyPr/>
          <a:lstStyle/>
          <a:p>
            <a:endParaRPr lang="fr-BE"/>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p:cNvSpPr>
            <a:spLocks noChangeArrowheads="1"/>
          </p:cNvSpPr>
          <p:nvPr/>
        </p:nvSpPr>
        <p:spPr bwMode="auto">
          <a:xfrm flipH="1" flipV="1">
            <a:off x="893763" y="3200400"/>
            <a:ext cx="5602287" cy="30400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5236 w 21600"/>
              <a:gd name="T13" fmla="*/ 5236 h 21600"/>
              <a:gd name="T14" fmla="*/ 16364 w 21600"/>
              <a:gd name="T15" fmla="*/ 16364 h 21600"/>
            </a:gdLst>
            <a:ahLst/>
            <a:cxnLst>
              <a:cxn ang="T8">
                <a:pos x="T0" y="T1"/>
              </a:cxn>
              <a:cxn ang="T9">
                <a:pos x="T2" y="T3"/>
              </a:cxn>
              <a:cxn ang="T10">
                <a:pos x="T4" y="T5"/>
              </a:cxn>
              <a:cxn ang="T11">
                <a:pos x="T6" y="T7"/>
              </a:cxn>
            </a:cxnLst>
            <a:rect l="T12" t="T13" r="T14" b="T15"/>
            <a:pathLst>
              <a:path w="21600" h="21600">
                <a:moveTo>
                  <a:pt x="0" y="0"/>
                </a:moveTo>
                <a:lnTo>
                  <a:pt x="6872" y="21600"/>
                </a:lnTo>
                <a:lnTo>
                  <a:pt x="14728" y="21600"/>
                </a:lnTo>
                <a:lnTo>
                  <a:pt x="21600" y="0"/>
                </a:lnTo>
                <a:close/>
              </a:path>
            </a:pathLst>
          </a:custGeom>
          <a:noFill/>
          <a:ln w="9525" algn="ctr">
            <a:solidFill>
              <a:schemeClr val="tx1"/>
            </a:solidFill>
            <a:miter lim="800000"/>
            <a:headEnd/>
            <a:tailEnd/>
          </a:ln>
        </p:spPr>
        <p:txBody>
          <a:bodyPr wrap="none" anchor="ctr"/>
          <a:lstStyle/>
          <a:p>
            <a:endParaRPr lang="en-AU"/>
          </a:p>
        </p:txBody>
      </p:sp>
      <p:sp>
        <p:nvSpPr>
          <p:cNvPr id="23555" name="AutoShape 3"/>
          <p:cNvSpPr>
            <a:spLocks noChangeArrowheads="1"/>
          </p:cNvSpPr>
          <p:nvPr/>
        </p:nvSpPr>
        <p:spPr bwMode="auto">
          <a:xfrm flipH="1" flipV="1">
            <a:off x="1914525" y="3746500"/>
            <a:ext cx="4600575" cy="25019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5236 w 21600"/>
              <a:gd name="T13" fmla="*/ 5236 h 21600"/>
              <a:gd name="T14" fmla="*/ 16364 w 21600"/>
              <a:gd name="T15" fmla="*/ 16364 h 21600"/>
            </a:gdLst>
            <a:ahLst/>
            <a:cxnLst>
              <a:cxn ang="T8">
                <a:pos x="T0" y="T1"/>
              </a:cxn>
              <a:cxn ang="T9">
                <a:pos x="T2" y="T3"/>
              </a:cxn>
              <a:cxn ang="T10">
                <a:pos x="T4" y="T5"/>
              </a:cxn>
              <a:cxn ang="T11">
                <a:pos x="T6" y="T7"/>
              </a:cxn>
            </a:cxnLst>
            <a:rect l="T12" t="T13" r="T14" b="T15"/>
            <a:pathLst>
              <a:path w="21600" h="21600">
                <a:moveTo>
                  <a:pt x="0" y="0"/>
                </a:moveTo>
                <a:lnTo>
                  <a:pt x="6872" y="21600"/>
                </a:lnTo>
                <a:lnTo>
                  <a:pt x="14728" y="21600"/>
                </a:lnTo>
                <a:lnTo>
                  <a:pt x="21600" y="0"/>
                </a:lnTo>
                <a:close/>
              </a:path>
            </a:pathLst>
          </a:custGeom>
          <a:noFill/>
          <a:ln w="19050" algn="ctr">
            <a:solidFill>
              <a:schemeClr val="accent2"/>
            </a:solidFill>
            <a:miter lim="800000"/>
            <a:headEnd/>
            <a:tailEnd/>
          </a:ln>
        </p:spPr>
        <p:txBody>
          <a:bodyPr wrap="none" anchor="ctr"/>
          <a:lstStyle/>
          <a:p>
            <a:endParaRPr lang="en-AU"/>
          </a:p>
        </p:txBody>
      </p:sp>
      <p:sp>
        <p:nvSpPr>
          <p:cNvPr id="23556" name="AutoShape 4"/>
          <p:cNvSpPr>
            <a:spLocks noChangeArrowheads="1"/>
          </p:cNvSpPr>
          <p:nvPr/>
        </p:nvSpPr>
        <p:spPr bwMode="auto">
          <a:xfrm>
            <a:off x="3144838" y="2347913"/>
            <a:ext cx="2139950" cy="1797050"/>
          </a:xfrm>
          <a:prstGeom prst="triangle">
            <a:avLst>
              <a:gd name="adj" fmla="val 50000"/>
            </a:avLst>
          </a:prstGeom>
          <a:gradFill rotWithShape="1">
            <a:gsLst>
              <a:gs pos="0">
                <a:srgbClr val="33CCFF"/>
              </a:gs>
              <a:gs pos="100000">
                <a:srgbClr val="CBF2FF"/>
              </a:gs>
            </a:gsLst>
            <a:lin ang="5400000" scaled="1"/>
          </a:gradFill>
          <a:ln w="28575">
            <a:solidFill>
              <a:schemeClr val="accent2"/>
            </a:solidFill>
            <a:miter lim="800000"/>
            <a:headEnd/>
            <a:tailEnd/>
          </a:ln>
        </p:spPr>
        <p:txBody>
          <a:bodyPr wrap="none" anchor="ctr"/>
          <a:lstStyle/>
          <a:p>
            <a:endParaRPr lang="en-AU"/>
          </a:p>
        </p:txBody>
      </p:sp>
      <p:sp>
        <p:nvSpPr>
          <p:cNvPr id="23557" name="Rectangle 5"/>
          <p:cNvSpPr>
            <a:spLocks noGrp="1" noChangeArrowheads="1"/>
          </p:cNvSpPr>
          <p:nvPr>
            <p:ph type="title"/>
          </p:nvPr>
        </p:nvSpPr>
        <p:spPr>
          <a:xfrm>
            <a:off x="762000" y="4763"/>
            <a:ext cx="8004175" cy="1066800"/>
          </a:xfrm>
        </p:spPr>
        <p:txBody>
          <a:bodyPr/>
          <a:lstStyle/>
          <a:p>
            <a:r>
              <a:rPr lang="en-US" sz="3200" smtClean="0">
                <a:solidFill>
                  <a:srgbClr val="850D2F"/>
                </a:solidFill>
                <a:latin typeface="Comic Sans MS" pitchFamily="66" charset="0"/>
                <a:ea typeface="ＭＳ Ｐゴシック" pitchFamily="34" charset="-128"/>
              </a:rPr>
              <a:t>Estimated world burden of HPV-related disease and diagnoses</a:t>
            </a:r>
            <a:endParaRPr lang="en-US" sz="3200" smtClean="0">
              <a:solidFill>
                <a:schemeClr val="folHlink"/>
              </a:solidFill>
              <a:ea typeface="ＭＳ Ｐゴシック" pitchFamily="34" charset="-128"/>
            </a:endParaRPr>
          </a:p>
        </p:txBody>
      </p:sp>
      <p:sp>
        <p:nvSpPr>
          <p:cNvPr id="23558" name="Text Box 6"/>
          <p:cNvSpPr txBox="1">
            <a:spLocks noChangeArrowheads="1"/>
          </p:cNvSpPr>
          <p:nvPr/>
        </p:nvSpPr>
        <p:spPr bwMode="auto">
          <a:xfrm>
            <a:off x="3829050" y="1225550"/>
            <a:ext cx="4598988" cy="366713"/>
          </a:xfrm>
          <a:prstGeom prst="rect">
            <a:avLst/>
          </a:prstGeom>
          <a:noFill/>
          <a:ln w="9525" algn="ctr">
            <a:noFill/>
            <a:miter lim="800000"/>
            <a:headEnd/>
            <a:tailEnd/>
          </a:ln>
        </p:spPr>
        <p:txBody>
          <a:bodyPr>
            <a:spAutoFit/>
          </a:bodyPr>
          <a:lstStyle/>
          <a:p>
            <a:pPr>
              <a:spcBef>
                <a:spcPct val="50000"/>
              </a:spcBef>
            </a:pPr>
            <a:r>
              <a:rPr lang="en-US" b="1">
                <a:latin typeface="Comic Sans MS" pitchFamily="66" charset="0"/>
                <a:cs typeface="ＭＳ Ｐゴシック" pitchFamily="34" charset="-128"/>
              </a:rPr>
              <a:t>Cervical cancer: 0.493 million in 2002</a:t>
            </a:r>
            <a:r>
              <a:rPr lang="en-US" b="1" baseline="30000">
                <a:latin typeface="Comic Sans MS" pitchFamily="66" charset="0"/>
                <a:cs typeface="ＭＳ Ｐゴシック" pitchFamily="34" charset="-128"/>
              </a:rPr>
              <a:t>1</a:t>
            </a:r>
          </a:p>
        </p:txBody>
      </p:sp>
      <p:sp>
        <p:nvSpPr>
          <p:cNvPr id="23559" name="Text Box 7"/>
          <p:cNvSpPr txBox="1">
            <a:spLocks noChangeArrowheads="1"/>
          </p:cNvSpPr>
          <p:nvPr/>
        </p:nvSpPr>
        <p:spPr bwMode="auto">
          <a:xfrm>
            <a:off x="4192588" y="1620838"/>
            <a:ext cx="3979862" cy="641350"/>
          </a:xfrm>
          <a:prstGeom prst="rect">
            <a:avLst/>
          </a:prstGeom>
          <a:noFill/>
          <a:ln w="9525" algn="ctr">
            <a:noFill/>
            <a:miter lim="800000"/>
            <a:headEnd/>
            <a:tailEnd/>
          </a:ln>
        </p:spPr>
        <p:txBody>
          <a:bodyPr>
            <a:spAutoFit/>
          </a:bodyPr>
          <a:lstStyle/>
          <a:p>
            <a:pPr>
              <a:spcBef>
                <a:spcPct val="50000"/>
              </a:spcBef>
            </a:pPr>
            <a:r>
              <a:rPr lang="en-US" b="1">
                <a:latin typeface="Comic Sans MS" pitchFamily="66" charset="0"/>
                <a:cs typeface="ＭＳ Ｐゴシック" pitchFamily="34" charset="-128"/>
              </a:rPr>
              <a:t>High-grade precancerous lesions: </a:t>
            </a:r>
            <a:br>
              <a:rPr lang="en-US" b="1">
                <a:latin typeface="Comic Sans MS" pitchFamily="66" charset="0"/>
                <a:cs typeface="ＭＳ Ｐゴシック" pitchFamily="34" charset="-128"/>
              </a:rPr>
            </a:br>
            <a:r>
              <a:rPr lang="en-US" b="1">
                <a:latin typeface="Comic Sans MS" pitchFamily="66" charset="0"/>
                <a:cs typeface="ＭＳ Ｐゴシック" pitchFamily="34" charset="-128"/>
              </a:rPr>
              <a:t>10 million</a:t>
            </a:r>
            <a:r>
              <a:rPr lang="en-US" b="1" baseline="30000">
                <a:latin typeface="Comic Sans MS" pitchFamily="66" charset="0"/>
                <a:cs typeface="ＭＳ Ｐゴシック" pitchFamily="34" charset="-128"/>
              </a:rPr>
              <a:t>2</a:t>
            </a:r>
          </a:p>
        </p:txBody>
      </p:sp>
      <p:sp>
        <p:nvSpPr>
          <p:cNvPr id="23560" name="Text Box 8"/>
          <p:cNvSpPr txBox="1">
            <a:spLocks noChangeArrowheads="1"/>
          </p:cNvSpPr>
          <p:nvPr/>
        </p:nvSpPr>
        <p:spPr bwMode="auto">
          <a:xfrm>
            <a:off x="4648200" y="2446338"/>
            <a:ext cx="3349625" cy="641350"/>
          </a:xfrm>
          <a:prstGeom prst="rect">
            <a:avLst/>
          </a:prstGeom>
          <a:noFill/>
          <a:ln w="9525" algn="ctr">
            <a:noFill/>
            <a:miter lim="800000"/>
            <a:headEnd/>
            <a:tailEnd/>
          </a:ln>
        </p:spPr>
        <p:txBody>
          <a:bodyPr>
            <a:spAutoFit/>
          </a:bodyPr>
          <a:lstStyle/>
          <a:p>
            <a:pPr>
              <a:spcBef>
                <a:spcPct val="50000"/>
              </a:spcBef>
            </a:pPr>
            <a:r>
              <a:rPr lang="en-US" b="1">
                <a:solidFill>
                  <a:srgbClr val="6666FF"/>
                </a:solidFill>
                <a:latin typeface="Comic Sans MS" pitchFamily="66" charset="0"/>
                <a:cs typeface="ＭＳ Ｐゴシック" pitchFamily="34" charset="-128"/>
              </a:rPr>
              <a:t>Low-grade cervical lesions: </a:t>
            </a:r>
            <a:br>
              <a:rPr lang="en-US" b="1">
                <a:solidFill>
                  <a:srgbClr val="6666FF"/>
                </a:solidFill>
                <a:latin typeface="Comic Sans MS" pitchFamily="66" charset="0"/>
                <a:cs typeface="ＭＳ Ｐゴシック" pitchFamily="34" charset="-128"/>
              </a:rPr>
            </a:br>
            <a:r>
              <a:rPr lang="en-US" b="1">
                <a:solidFill>
                  <a:srgbClr val="6666FF"/>
                </a:solidFill>
                <a:latin typeface="Comic Sans MS" pitchFamily="66" charset="0"/>
                <a:cs typeface="ＭＳ Ｐゴシック" pitchFamily="34" charset="-128"/>
              </a:rPr>
              <a:t>30 million</a:t>
            </a:r>
            <a:r>
              <a:rPr lang="en-US" b="1" baseline="30000">
                <a:solidFill>
                  <a:srgbClr val="6666FF"/>
                </a:solidFill>
                <a:latin typeface="Comic Sans MS" pitchFamily="66" charset="0"/>
                <a:cs typeface="ＭＳ Ｐゴシック" pitchFamily="34" charset="-128"/>
              </a:rPr>
              <a:t>2</a:t>
            </a:r>
          </a:p>
        </p:txBody>
      </p:sp>
      <p:sp>
        <p:nvSpPr>
          <p:cNvPr id="23561" name="Text Box 9"/>
          <p:cNvSpPr txBox="1">
            <a:spLocks noChangeArrowheads="1"/>
          </p:cNvSpPr>
          <p:nvPr/>
        </p:nvSpPr>
        <p:spPr bwMode="auto">
          <a:xfrm>
            <a:off x="5240338" y="3405188"/>
            <a:ext cx="2971800" cy="646112"/>
          </a:xfrm>
          <a:prstGeom prst="rect">
            <a:avLst/>
          </a:prstGeom>
          <a:noFill/>
          <a:ln w="9525" algn="ctr">
            <a:noFill/>
            <a:miter lim="800000"/>
            <a:headEnd/>
            <a:tailEnd/>
          </a:ln>
        </p:spPr>
        <p:txBody>
          <a:bodyPr>
            <a:spAutoFit/>
          </a:bodyPr>
          <a:lstStyle/>
          <a:p>
            <a:pPr>
              <a:spcBef>
                <a:spcPct val="50000"/>
              </a:spcBef>
            </a:pPr>
            <a:r>
              <a:rPr lang="en-US" b="1">
                <a:solidFill>
                  <a:srgbClr val="6666FF"/>
                </a:solidFill>
                <a:latin typeface="Comic Sans MS" pitchFamily="66" charset="0"/>
                <a:cs typeface="ＭＳ Ｐゴシック" pitchFamily="34" charset="-128"/>
              </a:rPr>
              <a:t>Genital warts: 30 million</a:t>
            </a:r>
            <a:r>
              <a:rPr lang="en-US" b="1" baseline="30000">
                <a:solidFill>
                  <a:srgbClr val="6666FF"/>
                </a:solidFill>
                <a:latin typeface="Comic Sans MS" pitchFamily="66" charset="0"/>
                <a:cs typeface="ＭＳ Ｐゴシック" pitchFamily="34" charset="-128"/>
              </a:rPr>
              <a:t>3</a:t>
            </a:r>
          </a:p>
        </p:txBody>
      </p:sp>
      <p:sp>
        <p:nvSpPr>
          <p:cNvPr id="23562" name="Text Box 10"/>
          <p:cNvSpPr txBox="1">
            <a:spLocks noChangeArrowheads="1"/>
          </p:cNvSpPr>
          <p:nvPr/>
        </p:nvSpPr>
        <p:spPr bwMode="auto">
          <a:xfrm rot="-3616117">
            <a:off x="172244" y="3721894"/>
            <a:ext cx="3802062" cy="336550"/>
          </a:xfrm>
          <a:prstGeom prst="rect">
            <a:avLst/>
          </a:prstGeom>
          <a:noFill/>
          <a:ln w="38100" algn="ctr">
            <a:noFill/>
            <a:miter lim="800000"/>
            <a:headEnd/>
            <a:tailEnd/>
          </a:ln>
        </p:spPr>
        <p:txBody>
          <a:bodyPr>
            <a:spAutoFit/>
          </a:bodyPr>
          <a:lstStyle/>
          <a:p>
            <a:pPr algn="ctr">
              <a:spcBef>
                <a:spcPct val="50000"/>
              </a:spcBef>
            </a:pPr>
            <a:r>
              <a:rPr lang="en-US" sz="1600" b="1">
                <a:cs typeface="ＭＳ Ｐゴシック" pitchFamily="34" charset="-128"/>
              </a:rPr>
              <a:t>Attributable to oncogenic HPV types</a:t>
            </a:r>
          </a:p>
        </p:txBody>
      </p:sp>
      <p:sp>
        <p:nvSpPr>
          <p:cNvPr id="23563" name="Rectangle 11"/>
          <p:cNvSpPr>
            <a:spLocks noChangeArrowheads="1"/>
          </p:cNvSpPr>
          <p:nvPr/>
        </p:nvSpPr>
        <p:spPr bwMode="auto">
          <a:xfrm>
            <a:off x="6230938" y="3857625"/>
            <a:ext cx="2293937" cy="1477963"/>
          </a:xfrm>
          <a:prstGeom prst="rect">
            <a:avLst/>
          </a:prstGeom>
          <a:noFill/>
          <a:ln w="9525" algn="ctr">
            <a:noFill/>
            <a:miter lim="800000"/>
            <a:headEnd/>
            <a:tailEnd/>
          </a:ln>
        </p:spPr>
        <p:txBody>
          <a:bodyPr>
            <a:spAutoFit/>
          </a:bodyPr>
          <a:lstStyle/>
          <a:p>
            <a:pPr>
              <a:spcBef>
                <a:spcPct val="50000"/>
              </a:spcBef>
              <a:buSzPct val="75000"/>
            </a:pPr>
            <a:r>
              <a:rPr lang="en-US" b="1">
                <a:solidFill>
                  <a:srgbClr val="6666FF"/>
                </a:solidFill>
                <a:latin typeface="Comic Sans MS" pitchFamily="66" charset="0"/>
                <a:cs typeface="ＭＳ Ｐゴシック" pitchFamily="34" charset="-128"/>
              </a:rPr>
              <a:t>HPV infection </a:t>
            </a:r>
            <a:br>
              <a:rPr lang="en-US" b="1">
                <a:solidFill>
                  <a:srgbClr val="6666FF"/>
                </a:solidFill>
                <a:latin typeface="Comic Sans MS" pitchFamily="66" charset="0"/>
                <a:cs typeface="ＭＳ Ｐゴシック" pitchFamily="34" charset="-128"/>
              </a:rPr>
            </a:br>
            <a:r>
              <a:rPr lang="en-US" b="1">
                <a:solidFill>
                  <a:srgbClr val="6666FF"/>
                </a:solidFill>
                <a:latin typeface="Comic Sans MS" pitchFamily="66" charset="0"/>
                <a:cs typeface="ＭＳ Ｐゴシック" pitchFamily="34" charset="-128"/>
              </a:rPr>
              <a:t>without detectable abnormalities: </a:t>
            </a:r>
            <a:br>
              <a:rPr lang="en-US" b="1">
                <a:solidFill>
                  <a:srgbClr val="6666FF"/>
                </a:solidFill>
                <a:latin typeface="Comic Sans MS" pitchFamily="66" charset="0"/>
                <a:cs typeface="ＭＳ Ｐゴシック" pitchFamily="34" charset="-128"/>
              </a:rPr>
            </a:br>
            <a:r>
              <a:rPr lang="en-US" b="1">
                <a:solidFill>
                  <a:srgbClr val="6666FF"/>
                </a:solidFill>
                <a:latin typeface="Comic Sans MS" pitchFamily="66" charset="0"/>
                <a:cs typeface="ＭＳ Ｐゴシック" pitchFamily="34" charset="-128"/>
              </a:rPr>
              <a:t>300 million</a:t>
            </a:r>
            <a:r>
              <a:rPr lang="en-US" b="1" baseline="30000">
                <a:solidFill>
                  <a:srgbClr val="6666FF"/>
                </a:solidFill>
                <a:latin typeface="Comic Sans MS" pitchFamily="66" charset="0"/>
                <a:cs typeface="ＭＳ Ｐゴシック" pitchFamily="34" charset="-128"/>
              </a:rPr>
              <a:t>2</a:t>
            </a:r>
          </a:p>
          <a:p>
            <a:pPr>
              <a:spcBef>
                <a:spcPct val="50000"/>
              </a:spcBef>
              <a:buSzPct val="75000"/>
            </a:pPr>
            <a:endParaRPr lang="en-US" b="1" baseline="30000">
              <a:solidFill>
                <a:srgbClr val="6666FF"/>
              </a:solidFill>
              <a:latin typeface="Comic Sans MS" pitchFamily="66" charset="0"/>
              <a:cs typeface="ＭＳ Ｐゴシック" pitchFamily="34" charset="-128"/>
            </a:endParaRPr>
          </a:p>
        </p:txBody>
      </p:sp>
      <p:sp>
        <p:nvSpPr>
          <p:cNvPr id="23564" name="Text Box 12"/>
          <p:cNvSpPr txBox="1">
            <a:spLocks noChangeArrowheads="1"/>
          </p:cNvSpPr>
          <p:nvPr/>
        </p:nvSpPr>
        <p:spPr bwMode="auto">
          <a:xfrm>
            <a:off x="0" y="6286520"/>
            <a:ext cx="9144000" cy="387798"/>
          </a:xfrm>
          <a:prstGeom prst="rect">
            <a:avLst/>
          </a:prstGeom>
          <a:noFill/>
          <a:ln w="12700">
            <a:noFill/>
            <a:miter lim="800000"/>
            <a:headEnd/>
            <a:tailEnd/>
          </a:ln>
        </p:spPr>
        <p:txBody>
          <a:bodyPr wrap="square">
            <a:spAutoFit/>
          </a:bodyPr>
          <a:lstStyle/>
          <a:p>
            <a:pPr>
              <a:lnSpc>
                <a:spcPct val="80000"/>
              </a:lnSpc>
              <a:spcBef>
                <a:spcPct val="25000"/>
              </a:spcBef>
              <a:buClr>
                <a:srgbClr val="4397C7"/>
              </a:buClr>
              <a:buSzPct val="90000"/>
              <a:buFont typeface="Monotype Sorts" pitchFamily="1" charset="2"/>
              <a:buNone/>
            </a:pPr>
            <a:r>
              <a:rPr lang="en-US" sz="1200" dirty="0"/>
              <a:t>1. </a:t>
            </a:r>
            <a:r>
              <a:rPr lang="en-US" sz="1200" dirty="0" err="1"/>
              <a:t>Parkin</a:t>
            </a:r>
            <a:r>
              <a:rPr lang="en-US" sz="1200" dirty="0"/>
              <a:t> DM, Bray F, </a:t>
            </a:r>
            <a:r>
              <a:rPr lang="en-US" sz="1200" dirty="0" err="1"/>
              <a:t>Ferlay</a:t>
            </a:r>
            <a:r>
              <a:rPr lang="en-US" sz="1200" dirty="0"/>
              <a:t> J, </a:t>
            </a:r>
            <a:r>
              <a:rPr lang="en-US" sz="1200" dirty="0" err="1"/>
              <a:t>Pisani</a:t>
            </a:r>
            <a:r>
              <a:rPr lang="en-US" sz="1200" dirty="0"/>
              <a:t> P. </a:t>
            </a:r>
            <a:r>
              <a:rPr lang="en-US" sz="1200" i="1" dirty="0"/>
              <a:t>CA Cancer J </a:t>
            </a:r>
            <a:r>
              <a:rPr lang="en-US" sz="1200" i="1" dirty="0" err="1"/>
              <a:t>Clin</a:t>
            </a:r>
            <a:r>
              <a:rPr lang="en-US" sz="1200" dirty="0"/>
              <a:t>. 2005;55:74</a:t>
            </a:r>
            <a:r>
              <a:rPr lang="en-US" sz="1200" dirty="0">
                <a:cs typeface="ＭＳ Ｐゴシック" pitchFamily="34" charset="-128"/>
              </a:rPr>
              <a:t>–</a:t>
            </a:r>
            <a:r>
              <a:rPr lang="en-US" sz="1200" dirty="0"/>
              <a:t>108. 2. World Health Organization. Geneva, Switzerland: World Health Organization; 1999:1–22. 3. World Health Organization. WHO Office of Information. </a:t>
            </a:r>
            <a:r>
              <a:rPr lang="en-US" sz="1200" i="1" dirty="0"/>
              <a:t>WHO Features</a:t>
            </a:r>
            <a:r>
              <a:rPr lang="en-US" sz="1200" dirty="0"/>
              <a:t>. 1990;152:1–6.</a:t>
            </a:r>
          </a:p>
        </p:txBody>
      </p:sp>
      <p:sp>
        <p:nvSpPr>
          <p:cNvPr id="23565" name="AutoShape 13"/>
          <p:cNvSpPr>
            <a:spLocks noChangeArrowheads="1"/>
          </p:cNvSpPr>
          <p:nvPr/>
        </p:nvSpPr>
        <p:spPr bwMode="auto">
          <a:xfrm>
            <a:off x="2657475" y="1439863"/>
            <a:ext cx="2055813" cy="1797050"/>
          </a:xfrm>
          <a:prstGeom prst="triangle">
            <a:avLst>
              <a:gd name="adj" fmla="val 50000"/>
            </a:avLst>
          </a:prstGeom>
          <a:gradFill rotWithShape="1">
            <a:gsLst>
              <a:gs pos="0">
                <a:srgbClr val="FFFFCC"/>
              </a:gs>
              <a:gs pos="100000">
                <a:srgbClr val="76765E"/>
              </a:gs>
            </a:gsLst>
            <a:lin ang="5400000" scaled="1"/>
          </a:gradFill>
          <a:ln w="28575">
            <a:solidFill>
              <a:schemeClr val="tx1"/>
            </a:solidFill>
            <a:miter lim="800000"/>
            <a:headEnd/>
            <a:tailEnd/>
          </a:ln>
        </p:spPr>
        <p:txBody>
          <a:bodyPr wrap="none" anchor="ctr"/>
          <a:lstStyle/>
          <a:p>
            <a:endParaRPr lang="en-AU"/>
          </a:p>
        </p:txBody>
      </p:sp>
      <p:sp>
        <p:nvSpPr>
          <p:cNvPr id="23566" name="AutoShape 14"/>
          <p:cNvSpPr>
            <a:spLocks noChangeArrowheads="1"/>
          </p:cNvSpPr>
          <p:nvPr/>
        </p:nvSpPr>
        <p:spPr bwMode="auto">
          <a:xfrm>
            <a:off x="3279775" y="1444625"/>
            <a:ext cx="801688" cy="701675"/>
          </a:xfrm>
          <a:prstGeom prst="triangle">
            <a:avLst>
              <a:gd name="adj" fmla="val 50000"/>
            </a:avLst>
          </a:prstGeom>
          <a:gradFill rotWithShape="1">
            <a:gsLst>
              <a:gs pos="0">
                <a:srgbClr val="996600"/>
              </a:gs>
              <a:gs pos="100000">
                <a:srgbClr val="472F00"/>
              </a:gs>
            </a:gsLst>
            <a:lin ang="5400000" scaled="1"/>
          </a:gradFill>
          <a:ln w="28575">
            <a:solidFill>
              <a:schemeClr val="tx1"/>
            </a:solidFill>
            <a:miter lim="800000"/>
            <a:headEnd/>
            <a:tailEnd/>
          </a:ln>
        </p:spPr>
        <p:txBody>
          <a:bodyPr wrap="none" anchor="ctr"/>
          <a:lstStyle/>
          <a:p>
            <a:endParaRPr lang="en-AU"/>
          </a:p>
        </p:txBody>
      </p:sp>
      <p:sp>
        <p:nvSpPr>
          <p:cNvPr id="23567" name="AutoShape 15"/>
          <p:cNvSpPr>
            <a:spLocks noChangeArrowheads="1"/>
          </p:cNvSpPr>
          <p:nvPr/>
        </p:nvSpPr>
        <p:spPr bwMode="auto">
          <a:xfrm>
            <a:off x="3609975" y="1462088"/>
            <a:ext cx="163513" cy="153987"/>
          </a:xfrm>
          <a:prstGeom prst="triangle">
            <a:avLst>
              <a:gd name="adj" fmla="val 50000"/>
            </a:avLst>
          </a:prstGeom>
          <a:solidFill>
            <a:srgbClr val="FF0066"/>
          </a:solidFill>
          <a:ln w="28575">
            <a:solidFill>
              <a:schemeClr val="tx1"/>
            </a:solidFill>
            <a:miter lim="800000"/>
            <a:headEnd/>
            <a:tailEnd/>
          </a:ln>
        </p:spPr>
        <p:txBody>
          <a:bodyPr wrap="none" anchor="ctr"/>
          <a:lstStyle/>
          <a:p>
            <a:endParaRPr lang="en-AU"/>
          </a:p>
        </p:txBody>
      </p:sp>
      <p:sp>
        <p:nvSpPr>
          <p:cNvPr id="23568" name="AutoShape 16"/>
          <p:cNvSpPr>
            <a:spLocks noChangeArrowheads="1"/>
          </p:cNvSpPr>
          <p:nvPr/>
        </p:nvSpPr>
        <p:spPr bwMode="auto">
          <a:xfrm>
            <a:off x="3683000" y="2365375"/>
            <a:ext cx="1068388" cy="874713"/>
          </a:xfrm>
          <a:prstGeom prst="triangle">
            <a:avLst>
              <a:gd name="adj" fmla="val 50000"/>
            </a:avLst>
          </a:prstGeom>
          <a:gradFill rotWithShape="1">
            <a:gsLst>
              <a:gs pos="0">
                <a:srgbClr val="76765E"/>
              </a:gs>
              <a:gs pos="100000">
                <a:srgbClr val="FFFFCC"/>
              </a:gs>
            </a:gsLst>
            <a:lin ang="5400000" scaled="1"/>
          </a:gradFill>
          <a:ln w="28575">
            <a:solidFill>
              <a:schemeClr val="accent2"/>
            </a:solidFill>
            <a:miter lim="800000"/>
            <a:headEnd/>
            <a:tailEnd/>
          </a:ln>
        </p:spPr>
        <p:txBody>
          <a:bodyPr wrap="none" anchor="ctr"/>
          <a:lstStyle/>
          <a:p>
            <a:endParaRPr lang="en-AU"/>
          </a:p>
        </p:txBody>
      </p:sp>
      <p:sp>
        <p:nvSpPr>
          <p:cNvPr id="23569" name="Text Box 17"/>
          <p:cNvSpPr txBox="1">
            <a:spLocks noChangeArrowheads="1"/>
          </p:cNvSpPr>
          <p:nvPr/>
        </p:nvSpPr>
        <p:spPr bwMode="auto">
          <a:xfrm rot="-3616117">
            <a:off x="694531" y="4085432"/>
            <a:ext cx="4278313" cy="336550"/>
          </a:xfrm>
          <a:prstGeom prst="rect">
            <a:avLst/>
          </a:prstGeom>
          <a:noFill/>
          <a:ln w="38100" algn="ctr">
            <a:noFill/>
            <a:miter lim="800000"/>
            <a:headEnd/>
            <a:tailEnd/>
          </a:ln>
        </p:spPr>
        <p:txBody>
          <a:bodyPr>
            <a:spAutoFit/>
          </a:bodyPr>
          <a:lstStyle/>
          <a:p>
            <a:pPr algn="ctr">
              <a:spcBef>
                <a:spcPct val="50000"/>
              </a:spcBef>
            </a:pPr>
            <a:r>
              <a:rPr lang="en-US" sz="1600" b="1">
                <a:solidFill>
                  <a:srgbClr val="6666FF"/>
                </a:solidFill>
                <a:cs typeface="ＭＳ Ｐゴシック" pitchFamily="34" charset="-128"/>
              </a:rPr>
              <a:t>Attributable to nononcogenic HPV types</a:t>
            </a:r>
          </a:p>
        </p:txBody>
      </p:sp>
      <p:sp>
        <p:nvSpPr>
          <p:cNvPr id="18" name="TextBox 17"/>
          <p:cNvSpPr txBox="1">
            <a:spLocks noChangeArrowheads="1"/>
          </p:cNvSpPr>
          <p:nvPr/>
        </p:nvSpPr>
        <p:spPr bwMode="auto">
          <a:xfrm>
            <a:off x="4143375" y="5214938"/>
            <a:ext cx="4852988" cy="646112"/>
          </a:xfrm>
          <a:prstGeom prst="rect">
            <a:avLst/>
          </a:prstGeom>
          <a:solidFill>
            <a:srgbClr val="FFFF00"/>
          </a:solidFill>
          <a:ln w="9525">
            <a:noFill/>
            <a:miter lim="800000"/>
            <a:headEnd/>
            <a:tailEnd/>
          </a:ln>
        </p:spPr>
        <p:txBody>
          <a:bodyPr wrap="none">
            <a:spAutoFit/>
          </a:bodyPr>
          <a:lstStyle/>
          <a:p>
            <a:r>
              <a:rPr lang="en-US" altLang="zh-CN" b="1">
                <a:ea typeface="SimSun" pitchFamily="2" charset="-122"/>
              </a:rPr>
              <a:t>Adjusted global prevalence of HPV </a:t>
            </a:r>
            <a:r>
              <a:rPr lang="en-US" altLang="zh-CN" b="1">
                <a:solidFill>
                  <a:srgbClr val="CC3300"/>
                </a:solidFill>
                <a:ea typeface="SimSun" pitchFamily="2" charset="-122"/>
              </a:rPr>
              <a:t>10.41%</a:t>
            </a:r>
          </a:p>
          <a:p>
            <a:endParaRPr lang="en-AU" b="1"/>
          </a:p>
        </p:txBody>
      </p:sp>
      <p:sp>
        <p:nvSpPr>
          <p:cNvPr id="21" name="Espace réservé du pied de page 20"/>
          <p:cNvSpPr>
            <a:spLocks noGrp="1"/>
          </p:cNvSpPr>
          <p:nvPr>
            <p:ph type="ftr" sz="quarter" idx="11"/>
          </p:nvPr>
        </p:nvSpPr>
        <p:spPr/>
        <p:txBody>
          <a:bodyPr/>
          <a:lstStyle/>
          <a:p>
            <a:endParaRPr lang="fr-BE"/>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0" y="0"/>
            <a:ext cx="9144000" cy="1285860"/>
          </a:xfrm>
        </p:spPr>
        <p:txBody>
          <a:bodyPr>
            <a:noAutofit/>
          </a:bodyPr>
          <a:lstStyle/>
          <a:p>
            <a:r>
              <a:rPr lang="en-US" sz="3200" b="1" dirty="0" smtClean="0">
                <a:solidFill>
                  <a:srgbClr val="990033"/>
                </a:solidFill>
                <a:latin typeface="Comic Sans MS" pitchFamily="66" charset="0"/>
                <a:cs typeface="Times New Roman" pitchFamily="18" charset="0"/>
              </a:rPr>
              <a:t>Comparison of main parameters for trials of the bivalent and </a:t>
            </a:r>
            <a:r>
              <a:rPr lang="en-US" sz="3200" b="1" dirty="0" err="1" smtClean="0">
                <a:solidFill>
                  <a:srgbClr val="990033"/>
                </a:solidFill>
                <a:latin typeface="Comic Sans MS" pitchFamily="66" charset="0"/>
                <a:cs typeface="Times New Roman" pitchFamily="18" charset="0"/>
              </a:rPr>
              <a:t>quadrivalent</a:t>
            </a:r>
            <a:r>
              <a:rPr lang="en-US" sz="3200" b="1" dirty="0" smtClean="0">
                <a:solidFill>
                  <a:srgbClr val="990033"/>
                </a:solidFill>
                <a:latin typeface="Comic Sans MS" pitchFamily="66" charset="0"/>
                <a:cs typeface="Times New Roman" pitchFamily="18" charset="0"/>
              </a:rPr>
              <a:t> HPV vaccines</a:t>
            </a:r>
            <a:endParaRPr lang="en-US" sz="3200" dirty="0" smtClean="0">
              <a:solidFill>
                <a:srgbClr val="990033"/>
              </a:solidFill>
              <a:latin typeface="Comic Sans MS" pitchFamily="66" charset="0"/>
            </a:endParaRPr>
          </a:p>
        </p:txBody>
      </p:sp>
      <p:graphicFrame>
        <p:nvGraphicFramePr>
          <p:cNvPr id="3" name="Table 2"/>
          <p:cNvGraphicFramePr>
            <a:graphicFrameLocks noGrp="1"/>
          </p:cNvGraphicFramePr>
          <p:nvPr/>
        </p:nvGraphicFramePr>
        <p:xfrm>
          <a:off x="142875" y="1571625"/>
          <a:ext cx="8858280" cy="4701559"/>
        </p:xfrm>
        <a:graphic>
          <a:graphicData uri="http://schemas.openxmlformats.org/drawingml/2006/table">
            <a:tbl>
              <a:tblPr/>
              <a:tblGrid>
                <a:gridCol w="3544164"/>
                <a:gridCol w="2579895"/>
                <a:gridCol w="2734221"/>
              </a:tblGrid>
              <a:tr h="185749">
                <a:tc>
                  <a:txBody>
                    <a:bodyPr/>
                    <a:lstStyle/>
                    <a:p>
                      <a:pPr marL="0" marR="0" algn="ctr">
                        <a:spcBef>
                          <a:spcPts val="0"/>
                        </a:spcBef>
                        <a:spcAft>
                          <a:spcPts val="0"/>
                        </a:spcAft>
                      </a:pPr>
                      <a:r>
                        <a:rPr lang="en-US" sz="1200" b="1" dirty="0">
                          <a:latin typeface="Times New Roman"/>
                          <a:ea typeface="Times New Roman"/>
                        </a:rPr>
                        <a:t>Parameter</a:t>
                      </a:r>
                      <a:endParaRPr lang="en-US" sz="1200" dirty="0">
                        <a:latin typeface="Times New Roman"/>
                        <a:ea typeface="Times New Roman"/>
                      </a:endParaRP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b="1" dirty="0">
                          <a:solidFill>
                            <a:srgbClr val="FF0066"/>
                          </a:solidFill>
                          <a:latin typeface="Times New Roman"/>
                          <a:ea typeface="Times New Roman"/>
                        </a:rPr>
                        <a:t>Bivalent vaccine </a:t>
                      </a:r>
                      <a:endParaRPr lang="en-US" sz="1600" dirty="0">
                        <a:solidFill>
                          <a:srgbClr val="FF0066"/>
                        </a:solidFill>
                        <a:latin typeface="Times New Roman"/>
                        <a:ea typeface="Times New Roman"/>
                      </a:endParaRP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b="1" dirty="0">
                          <a:solidFill>
                            <a:srgbClr val="6600FF"/>
                          </a:solidFill>
                          <a:latin typeface="Times New Roman"/>
                          <a:ea typeface="Times New Roman"/>
                        </a:rPr>
                        <a:t>Quadrivalent vaccine </a:t>
                      </a:r>
                      <a:endParaRPr lang="en-US" sz="1600" dirty="0">
                        <a:solidFill>
                          <a:srgbClr val="6600FF"/>
                        </a:solidFill>
                        <a:latin typeface="Times New Roman"/>
                        <a:ea typeface="Times New Roman"/>
                      </a:endParaRP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42901">
                <a:tc>
                  <a:txBody>
                    <a:bodyPr/>
                    <a:lstStyle/>
                    <a:p>
                      <a:pPr marL="0" marR="0">
                        <a:spcBef>
                          <a:spcPts val="0"/>
                        </a:spcBef>
                        <a:spcAft>
                          <a:spcPts val="0"/>
                        </a:spcAft>
                      </a:pPr>
                      <a:r>
                        <a:rPr lang="en-US" sz="1200" b="1">
                          <a:latin typeface="Times New Roman"/>
                          <a:ea typeface="Times New Roman"/>
                        </a:rPr>
                        <a:t>Sample Size (all females)</a:t>
                      </a: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a:latin typeface="Times New Roman"/>
                          <a:ea typeface="Times New Roman"/>
                        </a:rPr>
                        <a:t>18,644</a:t>
                      </a: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200">
                          <a:latin typeface="Times New Roman"/>
                          <a:ea typeface="Times New Roman"/>
                        </a:rPr>
                        <a:t>20,541</a:t>
                      </a: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342901">
                <a:tc>
                  <a:txBody>
                    <a:bodyPr/>
                    <a:lstStyle/>
                    <a:p>
                      <a:pPr marL="0" marR="0">
                        <a:spcBef>
                          <a:spcPts val="0"/>
                        </a:spcBef>
                        <a:spcAft>
                          <a:spcPts val="0"/>
                        </a:spcAft>
                      </a:pPr>
                      <a:r>
                        <a:rPr lang="en-US" sz="1200" b="1" dirty="0">
                          <a:latin typeface="Times New Roman"/>
                          <a:ea typeface="Times New Roman"/>
                        </a:rPr>
                        <a:t>Key Inclusion Criteria</a:t>
                      </a: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endParaRPr lang="en-US" sz="1200">
                        <a:latin typeface="Times New Roman"/>
                        <a:ea typeface="Times New Roman"/>
                      </a:endParaRP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endParaRPr lang="en-US" sz="1200">
                        <a:latin typeface="Times New Roman"/>
                        <a:ea typeface="Times New Roman"/>
                      </a:endParaRP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342901">
                <a:tc>
                  <a:txBody>
                    <a:bodyPr/>
                    <a:lstStyle/>
                    <a:p>
                      <a:pPr marL="228600" marR="0">
                        <a:spcBef>
                          <a:spcPts val="0"/>
                        </a:spcBef>
                        <a:spcAft>
                          <a:spcPts val="0"/>
                        </a:spcAft>
                      </a:pPr>
                      <a:r>
                        <a:rPr lang="en-US" sz="1200">
                          <a:latin typeface="Times New Roman"/>
                          <a:ea typeface="Times New Roman"/>
                        </a:rPr>
                        <a:t>(years)</a:t>
                      </a: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a:latin typeface="Times New Roman"/>
                          <a:ea typeface="Times New Roman"/>
                        </a:rPr>
                        <a:t>15 to 25</a:t>
                      </a: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a:latin typeface="Times New Roman"/>
                          <a:ea typeface="Times New Roman"/>
                        </a:rPr>
                        <a:t>16 to 26</a:t>
                      </a: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342901">
                <a:tc>
                  <a:txBody>
                    <a:bodyPr/>
                    <a:lstStyle/>
                    <a:p>
                      <a:pPr marL="228600" marR="0">
                        <a:spcBef>
                          <a:spcPts val="0"/>
                        </a:spcBef>
                        <a:spcAft>
                          <a:spcPts val="0"/>
                        </a:spcAft>
                      </a:pPr>
                      <a:r>
                        <a:rPr lang="en-US" sz="1200">
                          <a:latin typeface="Times New Roman"/>
                          <a:ea typeface="Times New Roman"/>
                        </a:rPr>
                        <a:t>Lifetime Sex Partners </a:t>
                      </a: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a:latin typeface="Times New Roman"/>
                          <a:ea typeface="Times New Roman"/>
                        </a:rPr>
                        <a:t>0 to 6</a:t>
                      </a: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a:latin typeface="Times New Roman"/>
                          <a:ea typeface="Times New Roman"/>
                        </a:rPr>
                        <a:t>0 to 4</a:t>
                      </a: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342901">
                <a:tc>
                  <a:txBody>
                    <a:bodyPr/>
                    <a:lstStyle/>
                    <a:p>
                      <a:pPr marL="0" marR="0">
                        <a:spcBef>
                          <a:spcPts val="0"/>
                        </a:spcBef>
                        <a:spcAft>
                          <a:spcPts val="0"/>
                        </a:spcAft>
                      </a:pPr>
                      <a:r>
                        <a:rPr lang="en-US" sz="1200" b="1" dirty="0">
                          <a:latin typeface="Times New Roman"/>
                          <a:ea typeface="Times New Roman"/>
                        </a:rPr>
                        <a:t>Key </a:t>
                      </a:r>
                      <a:r>
                        <a:rPr lang="en-US" sz="1200" b="1" u="sng" dirty="0">
                          <a:latin typeface="Times New Roman"/>
                          <a:ea typeface="Times New Roman"/>
                        </a:rPr>
                        <a:t>Exclusion Criteria</a:t>
                      </a: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endParaRPr lang="en-US" sz="1200">
                        <a:latin typeface="Times New Roman"/>
                        <a:ea typeface="Times New Roman"/>
                      </a:endParaRP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endParaRPr lang="en-US" sz="1200">
                        <a:latin typeface="Times New Roman"/>
                        <a:ea typeface="Times New Roman"/>
                      </a:endParaRP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342901">
                <a:tc>
                  <a:txBody>
                    <a:bodyPr/>
                    <a:lstStyle/>
                    <a:p>
                      <a:pPr marL="228600" marR="0">
                        <a:spcBef>
                          <a:spcPts val="0"/>
                        </a:spcBef>
                        <a:spcAft>
                          <a:spcPts val="0"/>
                        </a:spcAft>
                      </a:pPr>
                      <a:r>
                        <a:rPr lang="en-US" sz="1200">
                          <a:latin typeface="Times New Roman"/>
                          <a:ea typeface="Times New Roman"/>
                        </a:rPr>
                        <a:t>Visible Genital Warts</a:t>
                      </a: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a:latin typeface="Times New Roman"/>
                          <a:ea typeface="Times New Roman"/>
                        </a:rPr>
                        <a:t>NO</a:t>
                      </a: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a:latin typeface="Times New Roman"/>
                          <a:ea typeface="Times New Roman"/>
                        </a:rPr>
                        <a:t>YES</a:t>
                      </a: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342901">
                <a:tc>
                  <a:txBody>
                    <a:bodyPr/>
                    <a:lstStyle/>
                    <a:p>
                      <a:pPr marL="228600" marR="0">
                        <a:spcBef>
                          <a:spcPts val="0"/>
                        </a:spcBef>
                        <a:spcAft>
                          <a:spcPts val="0"/>
                        </a:spcAft>
                      </a:pPr>
                      <a:r>
                        <a:rPr lang="en-US" sz="1200">
                          <a:latin typeface="Times New Roman"/>
                          <a:ea typeface="Times New Roman"/>
                        </a:rPr>
                        <a:t>HSIL Pap Cytology on Day 1</a:t>
                      </a: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a:latin typeface="Times New Roman"/>
                          <a:ea typeface="Times New Roman"/>
                        </a:rPr>
                        <a:t>YES</a:t>
                      </a: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a:latin typeface="Times New Roman"/>
                          <a:ea typeface="Times New Roman"/>
                        </a:rPr>
                        <a:t>NO</a:t>
                      </a: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342906">
                <a:tc>
                  <a:txBody>
                    <a:bodyPr/>
                    <a:lstStyle/>
                    <a:p>
                      <a:pPr marL="0" marR="0">
                        <a:spcBef>
                          <a:spcPts val="0"/>
                        </a:spcBef>
                        <a:spcAft>
                          <a:spcPts val="0"/>
                        </a:spcAft>
                      </a:pPr>
                      <a:r>
                        <a:rPr lang="en-US" sz="1200">
                          <a:latin typeface="Times New Roman"/>
                          <a:ea typeface="Times New Roman"/>
                        </a:rPr>
                        <a:t>Comparator</a:t>
                      </a: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a:latin typeface="Times New Roman"/>
                          <a:ea typeface="Times New Roman"/>
                        </a:rPr>
                        <a:t>Hepatitis A Vaccine</a:t>
                      </a: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a:latin typeface="Times New Roman"/>
                          <a:ea typeface="Times New Roman"/>
                        </a:rPr>
                        <a:t>Placebo (Adjuvant)</a:t>
                      </a: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342901">
                <a:tc>
                  <a:txBody>
                    <a:bodyPr/>
                    <a:lstStyle/>
                    <a:p>
                      <a:pPr marL="0" marR="0">
                        <a:spcBef>
                          <a:spcPts val="0"/>
                        </a:spcBef>
                        <a:spcAft>
                          <a:spcPts val="0"/>
                        </a:spcAft>
                      </a:pPr>
                      <a:r>
                        <a:rPr lang="en-US" sz="1200" b="1" dirty="0">
                          <a:latin typeface="Times New Roman"/>
                          <a:ea typeface="Times New Roman"/>
                        </a:rPr>
                        <a:t>Visit Schedule</a:t>
                      </a: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endParaRPr lang="en-US" sz="1200">
                        <a:latin typeface="Times New Roman"/>
                        <a:ea typeface="Times New Roman"/>
                      </a:endParaRP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endParaRPr lang="en-US" sz="1200">
                        <a:latin typeface="Times New Roman"/>
                        <a:ea typeface="Times New Roman"/>
                      </a:endParaRP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342901">
                <a:tc>
                  <a:txBody>
                    <a:bodyPr/>
                    <a:lstStyle/>
                    <a:p>
                      <a:pPr marL="228600" marR="0">
                        <a:spcBef>
                          <a:spcPts val="0"/>
                        </a:spcBef>
                        <a:spcAft>
                          <a:spcPts val="0"/>
                        </a:spcAft>
                      </a:pPr>
                      <a:r>
                        <a:rPr lang="en-US" sz="1200">
                          <a:latin typeface="Times New Roman"/>
                          <a:ea typeface="Times New Roman"/>
                        </a:rPr>
                        <a:t>Screening Cytology</a:t>
                      </a: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a:latin typeface="Times New Roman"/>
                          <a:ea typeface="Times New Roman"/>
                        </a:rPr>
                        <a:t>12 month intervals</a:t>
                      </a: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a:latin typeface="Times New Roman"/>
                          <a:ea typeface="Times New Roman"/>
                        </a:rPr>
                        <a:t>6 to 12 month intervals</a:t>
                      </a: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342901">
                <a:tc>
                  <a:txBody>
                    <a:bodyPr/>
                    <a:lstStyle/>
                    <a:p>
                      <a:pPr marL="228600" marR="0">
                        <a:spcBef>
                          <a:spcPts val="0"/>
                        </a:spcBef>
                        <a:spcAft>
                          <a:spcPts val="0"/>
                        </a:spcAft>
                      </a:pPr>
                      <a:r>
                        <a:rPr lang="en-US" sz="1200">
                          <a:latin typeface="Times New Roman"/>
                          <a:ea typeface="Times New Roman"/>
                        </a:rPr>
                        <a:t>Cervicovaginal Sampling</a:t>
                      </a: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a:latin typeface="Times New Roman"/>
                          <a:ea typeface="Times New Roman"/>
                        </a:rPr>
                        <a:t>6 month intervals</a:t>
                      </a: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spcBef>
                          <a:spcPts val="0"/>
                        </a:spcBef>
                        <a:spcAft>
                          <a:spcPts val="0"/>
                        </a:spcAft>
                      </a:pPr>
                      <a:r>
                        <a:rPr lang="en-US" sz="1200">
                          <a:latin typeface="Times New Roman"/>
                          <a:ea typeface="Times New Roman"/>
                        </a:rPr>
                        <a:t>6 to 12 month intervals</a:t>
                      </a: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685803">
                <a:tc>
                  <a:txBody>
                    <a:bodyPr/>
                    <a:lstStyle/>
                    <a:p>
                      <a:pPr marL="0" marR="0">
                        <a:spcBef>
                          <a:spcPts val="0"/>
                        </a:spcBef>
                        <a:spcAft>
                          <a:spcPts val="0"/>
                        </a:spcAft>
                      </a:pPr>
                      <a:r>
                        <a:rPr lang="en-US" sz="1200" b="1" dirty="0">
                          <a:latin typeface="Times New Roman"/>
                          <a:ea typeface="Times New Roman"/>
                        </a:rPr>
                        <a:t>Primary Endpoint</a:t>
                      </a: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a:latin typeface="Times New Roman"/>
                          <a:ea typeface="Times New Roman"/>
                        </a:rPr>
                        <a:t>HPV 16/18-related CIN 2/3 or AIS</a:t>
                      </a: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rPr>
                        <a:t>HPV 16/18-related CIN 2/3 or AIS</a:t>
                      </a:r>
                    </a:p>
                  </a:txBody>
                  <a:tcPr marL="27305" marR="27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sp>
        <p:nvSpPr>
          <p:cNvPr id="31794" name="Rectangle 1"/>
          <p:cNvSpPr>
            <a:spLocks noChangeArrowheads="1"/>
          </p:cNvSpPr>
          <p:nvPr/>
        </p:nvSpPr>
        <p:spPr bwMode="auto">
          <a:xfrm>
            <a:off x="214313" y="6400800"/>
            <a:ext cx="7739062" cy="276225"/>
          </a:xfrm>
          <a:prstGeom prst="rect">
            <a:avLst/>
          </a:prstGeom>
          <a:noFill/>
          <a:ln w="9525">
            <a:noFill/>
            <a:miter lim="800000"/>
            <a:headEnd/>
            <a:tailEnd/>
          </a:ln>
        </p:spPr>
        <p:txBody>
          <a:bodyPr wrap="none" anchor="ctr">
            <a:spAutoFit/>
          </a:bodyPr>
          <a:lstStyle/>
          <a:p>
            <a:pPr eaLnBrk="0" hangingPunct="0">
              <a:tabLst>
                <a:tab pos="914400" algn="l"/>
              </a:tabLst>
            </a:pPr>
            <a:r>
              <a:rPr lang="en-US" sz="1200" b="1">
                <a:latin typeface="Comic Sans MS" pitchFamily="66" charset="0"/>
                <a:cs typeface="Times New Roman" pitchFamily="18" charset="0"/>
              </a:rPr>
              <a:t>Brown D and Garland SM </a:t>
            </a:r>
            <a:r>
              <a:rPr lang="en-US" sz="1200">
                <a:latin typeface="Comic Sans MS" pitchFamily="66" charset="0"/>
              </a:rPr>
              <a:t>Cervical Cancer Vaccines: Principles and Practice  of Oncology 2008: 22:4:1-12</a:t>
            </a:r>
            <a:endParaRPr lang="en-US">
              <a:latin typeface="Comic Sans MS" pitchFamily="66" charset="0"/>
            </a:endParaRPr>
          </a:p>
        </p:txBody>
      </p:sp>
      <p:sp>
        <p:nvSpPr>
          <p:cNvPr id="7" name="Espace réservé du pied de page 6"/>
          <p:cNvSpPr>
            <a:spLocks noGrp="1"/>
          </p:cNvSpPr>
          <p:nvPr>
            <p:ph type="ftr" sz="quarter" idx="11"/>
          </p:nvPr>
        </p:nvSpPr>
        <p:spPr/>
        <p:txBody>
          <a:bodyPr/>
          <a:lstStyle/>
          <a:p>
            <a:endParaRPr lang="fr-BE"/>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ext Box 2"/>
          <p:cNvSpPr txBox="1">
            <a:spLocks noChangeArrowheads="1"/>
          </p:cNvSpPr>
          <p:nvPr/>
        </p:nvSpPr>
        <p:spPr bwMode="auto">
          <a:xfrm>
            <a:off x="430213" y="1071563"/>
            <a:ext cx="8534400" cy="5786437"/>
          </a:xfrm>
          <a:prstGeom prst="rect">
            <a:avLst/>
          </a:prstGeom>
          <a:solidFill>
            <a:schemeClr val="accent3"/>
          </a:solidFill>
          <a:ln w="9525">
            <a:noFill/>
            <a:miter lim="800000"/>
            <a:headEnd/>
            <a:tailEnd/>
          </a:ln>
          <a:effectLst/>
        </p:spPr>
        <p:txBody>
          <a:bodyPr>
            <a:spAutoFit/>
          </a:bodyPr>
          <a:lstStyle/>
          <a:p>
            <a:pPr algn="ctr">
              <a:defRPr/>
            </a:pPr>
            <a:r>
              <a:rPr lang="en-GB" b="1" dirty="0">
                <a:solidFill>
                  <a:srgbClr val="800000"/>
                </a:solidFill>
                <a:latin typeface="Comic Sans MS" pitchFamily="66" charset="0"/>
              </a:rPr>
              <a:t>Phase III Randomised Control Trials (RCTs) </a:t>
            </a:r>
          </a:p>
          <a:p>
            <a:pPr>
              <a:defRPr/>
            </a:pPr>
            <a:endParaRPr lang="en-GB" sz="2000" dirty="0">
              <a:solidFill>
                <a:schemeClr val="tx2"/>
              </a:solidFill>
            </a:endParaRPr>
          </a:p>
          <a:p>
            <a:pPr>
              <a:defRPr/>
            </a:pPr>
            <a:r>
              <a:rPr lang="en-GB" sz="2000" b="1" dirty="0">
                <a:solidFill>
                  <a:schemeClr val="tx2"/>
                </a:solidFill>
                <a:latin typeface="Comic Sans MS" pitchFamily="66" charset="0"/>
              </a:rPr>
              <a:t>vaccine 			</a:t>
            </a:r>
            <a:r>
              <a:rPr lang="en-GB" sz="2000" b="1" dirty="0" err="1">
                <a:solidFill>
                  <a:srgbClr val="6600FF"/>
                </a:solidFill>
                <a:latin typeface="Comic Sans MS" pitchFamily="66" charset="0"/>
              </a:rPr>
              <a:t>Gardasil</a:t>
            </a:r>
            <a:r>
              <a:rPr lang="en-GB" sz="2000" b="1" dirty="0">
                <a:solidFill>
                  <a:srgbClr val="6600FF"/>
                </a:solidFill>
                <a:latin typeface="Comic Sans MS" pitchFamily="66" charset="0"/>
              </a:rPr>
              <a:t>®</a:t>
            </a:r>
            <a:r>
              <a:rPr lang="en-GB" sz="2000" b="1" dirty="0">
                <a:solidFill>
                  <a:schemeClr val="tx2"/>
                </a:solidFill>
                <a:latin typeface="Comic Sans MS" pitchFamily="66" charset="0"/>
              </a:rPr>
              <a:t>		</a:t>
            </a:r>
            <a:r>
              <a:rPr lang="en-GB" sz="2000" b="1" dirty="0" err="1">
                <a:solidFill>
                  <a:srgbClr val="FF0066"/>
                </a:solidFill>
                <a:latin typeface="Comic Sans MS" pitchFamily="66" charset="0"/>
              </a:rPr>
              <a:t>Cervarix</a:t>
            </a:r>
            <a:r>
              <a:rPr lang="en-GB" sz="2000" b="1" dirty="0">
                <a:solidFill>
                  <a:srgbClr val="FF0066"/>
                </a:solidFill>
                <a:latin typeface="Comic Sans MS" pitchFamily="66" charset="0"/>
              </a:rPr>
              <a:t>®</a:t>
            </a:r>
          </a:p>
          <a:p>
            <a:pPr>
              <a:defRPr/>
            </a:pPr>
            <a:r>
              <a:rPr lang="en-GB" b="1" dirty="0">
                <a:latin typeface="Comic Sans MS" pitchFamily="66" charset="0"/>
              </a:rPr>
              <a:t>follow up	</a:t>
            </a:r>
            <a:r>
              <a:rPr lang="en-GB" dirty="0">
                <a:latin typeface="Comic Sans MS" pitchFamily="66" charset="0"/>
              </a:rPr>
              <a:t>		4 years			38 months</a:t>
            </a:r>
          </a:p>
          <a:p>
            <a:pPr>
              <a:defRPr/>
            </a:pPr>
            <a:endParaRPr lang="en-GB" dirty="0">
              <a:latin typeface="Comic Sans MS" pitchFamily="66" charset="0"/>
            </a:endParaRPr>
          </a:p>
          <a:p>
            <a:pPr>
              <a:defRPr/>
            </a:pPr>
            <a:r>
              <a:rPr lang="en-GB" sz="2000" b="1" dirty="0">
                <a:latin typeface="Comic Sans MS" pitchFamily="66" charset="0"/>
              </a:rPr>
              <a:t>prophylactic efficacy</a:t>
            </a:r>
          </a:p>
          <a:p>
            <a:pPr>
              <a:defRPr/>
            </a:pPr>
            <a:r>
              <a:rPr lang="en-GB" dirty="0">
                <a:latin typeface="Comic Sans MS" pitchFamily="66" charset="0"/>
              </a:rPr>
              <a:t> </a:t>
            </a:r>
          </a:p>
          <a:p>
            <a:pPr>
              <a:defRPr/>
            </a:pPr>
            <a:r>
              <a:rPr lang="en-GB" dirty="0">
                <a:latin typeface="Comic Sans MS" pitchFamily="66" charset="0"/>
              </a:rPr>
              <a:t>HPV 16 </a:t>
            </a:r>
            <a:r>
              <a:rPr lang="en-GB" b="1" dirty="0">
                <a:latin typeface="Comic Sans MS" pitchFamily="66" charset="0"/>
              </a:rPr>
              <a:t>CIN 2/3+/AIS</a:t>
            </a:r>
            <a:r>
              <a:rPr lang="en-GB" dirty="0">
                <a:latin typeface="Comic Sans MS" pitchFamily="66" charset="0"/>
              </a:rPr>
              <a:t>		established		established	</a:t>
            </a:r>
          </a:p>
          <a:p>
            <a:pPr>
              <a:defRPr/>
            </a:pPr>
            <a:r>
              <a:rPr lang="en-GB" dirty="0">
                <a:latin typeface="Comic Sans MS" pitchFamily="66" charset="0"/>
              </a:rPr>
              <a:t>HPV 18 </a:t>
            </a:r>
            <a:r>
              <a:rPr lang="en-GB" b="1" dirty="0">
                <a:latin typeface="Comic Sans MS" pitchFamily="66" charset="0"/>
              </a:rPr>
              <a:t>CIN2/3+/AIS</a:t>
            </a:r>
            <a:r>
              <a:rPr lang="en-GB" dirty="0">
                <a:latin typeface="Comic Sans MS" pitchFamily="66" charset="0"/>
              </a:rPr>
              <a:t>		established		established </a:t>
            </a:r>
          </a:p>
          <a:p>
            <a:pPr>
              <a:defRPr/>
            </a:pPr>
            <a:r>
              <a:rPr lang="en-GB" dirty="0">
                <a:latin typeface="Comic Sans MS" pitchFamily="66" charset="0"/>
              </a:rPr>
              <a:t>				</a:t>
            </a:r>
            <a:r>
              <a:rPr lang="en-GB" b="1" dirty="0">
                <a:latin typeface="Comic Sans MS" pitchFamily="66" charset="0"/>
              </a:rPr>
              <a:t>98% (100%)		93% (98%)</a:t>
            </a:r>
          </a:p>
          <a:p>
            <a:pPr>
              <a:defRPr/>
            </a:pPr>
            <a:r>
              <a:rPr lang="en-GB" dirty="0">
                <a:latin typeface="Comic Sans MS" pitchFamily="66" charset="0"/>
              </a:rPr>
              <a:t>HPV 16/18 </a:t>
            </a:r>
            <a:r>
              <a:rPr lang="en-GB" b="1" dirty="0">
                <a:latin typeface="Comic Sans MS" pitchFamily="66" charset="0"/>
              </a:rPr>
              <a:t>VIN 3</a:t>
            </a:r>
            <a:r>
              <a:rPr lang="en-GB" dirty="0">
                <a:latin typeface="Comic Sans MS" pitchFamily="66" charset="0"/>
              </a:rPr>
              <a:t>		established		not reported</a:t>
            </a:r>
          </a:p>
          <a:p>
            <a:pPr>
              <a:defRPr/>
            </a:pPr>
            <a:r>
              <a:rPr lang="en-GB" dirty="0">
                <a:latin typeface="Comic Sans MS" pitchFamily="66" charset="0"/>
              </a:rPr>
              <a:t>HPV 16/18 </a:t>
            </a:r>
            <a:r>
              <a:rPr lang="en-GB" b="1" dirty="0" err="1">
                <a:latin typeface="Comic Sans MS" pitchFamily="66" charset="0"/>
              </a:rPr>
              <a:t>VaIN</a:t>
            </a:r>
            <a:r>
              <a:rPr lang="en-GB" b="1" dirty="0">
                <a:latin typeface="Comic Sans MS" pitchFamily="66" charset="0"/>
              </a:rPr>
              <a:t> 3</a:t>
            </a:r>
            <a:r>
              <a:rPr lang="en-GB" dirty="0">
                <a:latin typeface="Comic Sans MS" pitchFamily="66" charset="0"/>
              </a:rPr>
              <a:t>		established		not reported</a:t>
            </a:r>
          </a:p>
          <a:p>
            <a:pPr>
              <a:defRPr/>
            </a:pPr>
            <a:r>
              <a:rPr lang="en-GB" dirty="0">
                <a:latin typeface="Comic Sans MS" pitchFamily="66" charset="0"/>
              </a:rPr>
              <a:t>				</a:t>
            </a:r>
            <a:r>
              <a:rPr lang="en-GB" b="1" dirty="0">
                <a:latin typeface="Comic Sans MS" pitchFamily="66" charset="0"/>
              </a:rPr>
              <a:t>100%</a:t>
            </a:r>
          </a:p>
          <a:p>
            <a:pPr>
              <a:defRPr/>
            </a:pPr>
            <a:r>
              <a:rPr lang="en-GB" dirty="0">
                <a:latin typeface="Comic Sans MS" pitchFamily="66" charset="0"/>
              </a:rPr>
              <a:t>6/11 anogenital disease		</a:t>
            </a:r>
          </a:p>
          <a:p>
            <a:pPr>
              <a:defRPr/>
            </a:pPr>
            <a:r>
              <a:rPr lang="en-GB" b="1" dirty="0">
                <a:latin typeface="Comic Sans MS" pitchFamily="66" charset="0"/>
              </a:rPr>
              <a:t>EGW, VIN1 VaIN1</a:t>
            </a:r>
            <a:r>
              <a:rPr lang="en-GB" dirty="0">
                <a:latin typeface="Comic Sans MS" pitchFamily="66" charset="0"/>
              </a:rPr>
              <a:t>		established		not a target</a:t>
            </a:r>
          </a:p>
          <a:p>
            <a:pPr>
              <a:defRPr/>
            </a:pPr>
            <a:r>
              <a:rPr lang="en-GB" dirty="0">
                <a:latin typeface="Comic Sans MS" pitchFamily="66" charset="0"/>
              </a:rPr>
              <a:t>				</a:t>
            </a:r>
            <a:r>
              <a:rPr lang="en-GB" b="1" dirty="0">
                <a:latin typeface="Comic Sans MS" pitchFamily="66" charset="0"/>
              </a:rPr>
              <a:t>99%, 100%</a:t>
            </a:r>
          </a:p>
          <a:p>
            <a:pPr>
              <a:defRPr/>
            </a:pPr>
            <a:r>
              <a:rPr lang="en-GB" sz="2000" dirty="0">
                <a:latin typeface="Comic Sans MS" pitchFamily="66" charset="0"/>
              </a:rPr>
              <a:t>tolerability</a:t>
            </a:r>
            <a:r>
              <a:rPr lang="en-GB" dirty="0">
                <a:latin typeface="Comic Sans MS" pitchFamily="66" charset="0"/>
              </a:rPr>
              <a:t>			well tolerated		well tolerated</a:t>
            </a:r>
          </a:p>
          <a:p>
            <a:pPr>
              <a:defRPr/>
            </a:pPr>
            <a:endParaRPr lang="en-GB" dirty="0">
              <a:latin typeface="Comic Sans MS" pitchFamily="66" charset="0"/>
            </a:endParaRPr>
          </a:p>
          <a:p>
            <a:pPr>
              <a:defRPr/>
            </a:pPr>
            <a:r>
              <a:rPr lang="en-GB" sz="2000" dirty="0">
                <a:latin typeface="Comic Sans MS" pitchFamily="66" charset="0"/>
              </a:rPr>
              <a:t>therapeutic efficacy</a:t>
            </a:r>
            <a:r>
              <a:rPr lang="en-GB" dirty="0">
                <a:latin typeface="Comic Sans MS" pitchFamily="66" charset="0"/>
              </a:rPr>
              <a:t>		none			</a:t>
            </a:r>
            <a:r>
              <a:rPr lang="en-GB" dirty="0" err="1">
                <a:latin typeface="Comic Sans MS" pitchFamily="66" charset="0"/>
              </a:rPr>
              <a:t>none</a:t>
            </a:r>
            <a:endParaRPr lang="en-GB" dirty="0">
              <a:latin typeface="Comic Sans MS" pitchFamily="66" charset="0"/>
            </a:endParaRPr>
          </a:p>
          <a:p>
            <a:pPr>
              <a:defRPr/>
            </a:pPr>
            <a:endParaRPr lang="en-GB" dirty="0">
              <a:latin typeface="Comic Sans MS" pitchFamily="66" charset="0"/>
            </a:endParaRPr>
          </a:p>
        </p:txBody>
      </p:sp>
      <p:sp>
        <p:nvSpPr>
          <p:cNvPr id="3" name="Rectangle 2"/>
          <p:cNvSpPr txBox="1">
            <a:spLocks noChangeArrowheads="1"/>
          </p:cNvSpPr>
          <p:nvPr/>
        </p:nvSpPr>
        <p:spPr>
          <a:xfrm>
            <a:off x="457200" y="274638"/>
            <a:ext cx="8229600" cy="1143000"/>
          </a:xfrm>
          <a:prstGeom prst="rect">
            <a:avLst/>
          </a:prstGeom>
          <a:solidFill>
            <a:schemeClr val="accent3">
              <a:lumMod val="95000"/>
            </a:schemeClr>
          </a:solidFill>
        </p:spPr>
        <p:txBody>
          <a:bodyPr/>
          <a:lstStyle/>
          <a:p>
            <a:pPr algn="ctr">
              <a:defRPr/>
            </a:pPr>
            <a:r>
              <a:rPr lang="en-GB" sz="2800" b="1" dirty="0">
                <a:solidFill>
                  <a:srgbClr val="800000"/>
                </a:solidFill>
                <a:latin typeface="Comic Sans MS" pitchFamily="66" charset="0"/>
              </a:rPr>
              <a:t>Outcomes to date: per protocol efficacy populations</a:t>
            </a:r>
          </a:p>
        </p:txBody>
      </p:sp>
      <p:sp>
        <p:nvSpPr>
          <p:cNvPr id="6" name="Espace réservé du pied de page 5"/>
          <p:cNvSpPr>
            <a:spLocks noGrp="1"/>
          </p:cNvSpPr>
          <p:nvPr>
            <p:ph type="ftr" sz="quarter" idx="11"/>
          </p:nvPr>
        </p:nvSpPr>
        <p:spPr/>
        <p:txBody>
          <a:bodyPr/>
          <a:lstStyle/>
          <a:p>
            <a:endParaRPr lang="fr-BE"/>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a:solidFill>
            <a:schemeClr val="accent3">
              <a:lumMod val="95000"/>
            </a:schemeClr>
          </a:solidFill>
        </p:spPr>
        <p:txBody>
          <a:bodyPr/>
          <a:lstStyle/>
          <a:p>
            <a:pPr>
              <a:defRPr/>
            </a:pPr>
            <a:r>
              <a:rPr lang="en-GB" sz="4000" dirty="0" smtClean="0">
                <a:solidFill>
                  <a:srgbClr val="990033"/>
                </a:solidFill>
              </a:rPr>
              <a:t>I</a:t>
            </a:r>
            <a:r>
              <a:rPr lang="en-GB" sz="4000" dirty="0" smtClean="0">
                <a:solidFill>
                  <a:srgbClr val="990033"/>
                </a:solidFill>
              </a:rPr>
              <a:t>mmunogenicity</a:t>
            </a:r>
            <a:endParaRPr lang="en-US" dirty="0" smtClean="0"/>
          </a:p>
        </p:txBody>
      </p:sp>
      <p:sp>
        <p:nvSpPr>
          <p:cNvPr id="34819" name="Content Placeholder 7"/>
          <p:cNvSpPr>
            <a:spLocks noGrp="1"/>
          </p:cNvSpPr>
          <p:nvPr>
            <p:ph idx="1"/>
          </p:nvPr>
        </p:nvSpPr>
        <p:spPr>
          <a:xfrm>
            <a:off x="682625" y="1852613"/>
            <a:ext cx="8032750" cy="4219575"/>
          </a:xfrm>
        </p:spPr>
        <p:txBody>
          <a:bodyPr/>
          <a:lstStyle/>
          <a:p>
            <a:pPr>
              <a:buFontTx/>
              <a:buNone/>
            </a:pPr>
            <a:r>
              <a:rPr lang="en-GB" b="1" dirty="0" smtClean="0">
                <a:solidFill>
                  <a:srgbClr val="990033"/>
                </a:solidFill>
              </a:rPr>
              <a:t>		</a:t>
            </a:r>
          </a:p>
          <a:p>
            <a:pPr>
              <a:buFontTx/>
              <a:buNone/>
            </a:pPr>
            <a:endParaRPr lang="en-GB" b="1" dirty="0" smtClean="0">
              <a:solidFill>
                <a:srgbClr val="990033"/>
              </a:solidFill>
            </a:endParaRPr>
          </a:p>
          <a:p>
            <a:pPr>
              <a:buFontTx/>
              <a:buNone/>
            </a:pPr>
            <a:r>
              <a:rPr lang="en-GB" sz="3200" b="1" dirty="0" smtClean="0">
                <a:solidFill>
                  <a:srgbClr val="990033"/>
                </a:solidFill>
              </a:rPr>
              <a:t>		-- different assays</a:t>
            </a:r>
          </a:p>
          <a:p>
            <a:pPr>
              <a:buFontTx/>
              <a:buNone/>
            </a:pPr>
            <a:r>
              <a:rPr lang="en-GB" sz="3200" b="1" dirty="0" smtClean="0">
                <a:solidFill>
                  <a:srgbClr val="990033"/>
                </a:solidFill>
              </a:rPr>
              <a:t>		-- no level antibody yet that is an </a:t>
            </a:r>
            <a:r>
              <a:rPr lang="en-GB" sz="3200" b="1" dirty="0" smtClean="0">
                <a:solidFill>
                  <a:srgbClr val="990033"/>
                </a:solidFill>
              </a:rPr>
              <a:t>		immune </a:t>
            </a:r>
            <a:r>
              <a:rPr lang="en-GB" sz="3200" b="1" dirty="0" smtClean="0">
                <a:solidFill>
                  <a:srgbClr val="990033"/>
                </a:solidFill>
              </a:rPr>
              <a:t>correlate of </a:t>
            </a:r>
            <a:r>
              <a:rPr lang="en-GB" sz="3200" b="1" dirty="0" smtClean="0">
                <a:solidFill>
                  <a:srgbClr val="990033"/>
                </a:solidFill>
              </a:rPr>
              <a:t>protection</a:t>
            </a:r>
            <a:endParaRPr lang="en-GB" sz="3200" b="1" dirty="0" smtClean="0">
              <a:solidFill>
                <a:srgbClr val="990033"/>
              </a:solidFill>
            </a:endParaRPr>
          </a:p>
          <a:p>
            <a:pPr>
              <a:buFontTx/>
              <a:buNone/>
            </a:pPr>
            <a:r>
              <a:rPr lang="en-GB" sz="3200" b="1" dirty="0" smtClean="0">
                <a:solidFill>
                  <a:srgbClr val="990033"/>
                </a:solidFill>
              </a:rPr>
              <a:t>		</a:t>
            </a:r>
            <a:endParaRPr lang="en-GB" b="1" dirty="0" smtClean="0">
              <a:solidFill>
                <a:srgbClr val="990033"/>
              </a:solidFill>
            </a:endParaRPr>
          </a:p>
          <a:p>
            <a:endParaRPr lang="en-US" b="1" dirty="0" smtClean="0">
              <a:solidFill>
                <a:srgbClr val="990033"/>
              </a:solidFill>
            </a:endParaRPr>
          </a:p>
        </p:txBody>
      </p:sp>
      <p:sp>
        <p:nvSpPr>
          <p:cNvPr id="6" name="Espace réservé du pied de page 5"/>
          <p:cNvSpPr>
            <a:spLocks noGrp="1"/>
          </p:cNvSpPr>
          <p:nvPr>
            <p:ph type="ftr" sz="quarter" idx="11"/>
          </p:nvPr>
        </p:nvSpPr>
        <p:spPr/>
        <p:txBody>
          <a:bodyPr/>
          <a:lstStyle/>
          <a:p>
            <a:endParaRPr lang="fr-BE"/>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P1060133.JPG"/>
          <p:cNvPicPr>
            <a:picLocks noGrp="1" noChangeAspect="1"/>
          </p:cNvPicPr>
          <p:nvPr>
            <p:ph idx="4294967295"/>
          </p:nvPr>
        </p:nvPicPr>
        <p:blipFill>
          <a:blip r:embed="rId2" cstate="print"/>
          <a:stretch>
            <a:fillRect/>
          </a:stretch>
        </p:blipFill>
        <p:spPr>
          <a:xfrm>
            <a:off x="1785918" y="1"/>
            <a:ext cx="5144120" cy="6858000"/>
          </a:xfrm>
        </p:spPr>
      </p:pic>
      <p:sp>
        <p:nvSpPr>
          <p:cNvPr id="6" name="Espace réservé du pied de page 5"/>
          <p:cNvSpPr>
            <a:spLocks noGrp="1"/>
          </p:cNvSpPr>
          <p:nvPr>
            <p:ph type="ftr" sz="quarter" idx="11"/>
          </p:nvPr>
        </p:nvSpPr>
        <p:spPr/>
        <p:txBody>
          <a:bodyPr/>
          <a:lstStyle/>
          <a:p>
            <a:endParaRPr lang="fr-BE"/>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re 1"/>
          <p:cNvSpPr>
            <a:spLocks noGrp="1"/>
          </p:cNvSpPr>
          <p:nvPr>
            <p:ph type="title"/>
          </p:nvPr>
        </p:nvSpPr>
        <p:spPr/>
        <p:txBody>
          <a:bodyPr>
            <a:normAutofit fontScale="90000"/>
          </a:bodyPr>
          <a:lstStyle/>
          <a:p>
            <a:pPr algn="ctr" eaLnBrk="1" fontAlgn="auto" hangingPunct="1">
              <a:spcAft>
                <a:spcPts val="0"/>
              </a:spcAft>
              <a:defRPr/>
            </a:pPr>
            <a:r>
              <a:rPr lang="fr-BE" smtClean="0"/>
              <a:t>1.a. Lésions bénignes verruqueuses</a:t>
            </a:r>
          </a:p>
        </p:txBody>
      </p:sp>
      <p:pic>
        <p:nvPicPr>
          <p:cNvPr id="18435" name="Picture 2" descr="C:\Users\Magali\Desktop\A classer\P1040803.JPG"/>
          <p:cNvPicPr>
            <a:picLocks noGrp="1" noChangeAspect="1" noChangeArrowheads="1"/>
          </p:cNvPicPr>
          <p:nvPr>
            <p:ph idx="1"/>
          </p:nvPr>
        </p:nvPicPr>
        <p:blipFill>
          <a:blip r:embed="rId2"/>
          <a:srcRect/>
          <a:stretch>
            <a:fillRect/>
          </a:stretch>
        </p:blipFill>
        <p:spPr>
          <a:xfrm>
            <a:off x="2927350" y="1935163"/>
            <a:ext cx="3289300" cy="4389437"/>
          </a:xfrm>
          <a:noFill/>
        </p:spPr>
      </p:pic>
      <p:sp>
        <p:nvSpPr>
          <p:cNvPr id="21507" name="Espace réservé du pied de page 3"/>
          <p:cNvSpPr>
            <a:spLocks noGrp="1"/>
          </p:cNvSpPr>
          <p:nvPr>
            <p:ph type="ftr" sz="quarter" idx="11"/>
          </p:nvPr>
        </p:nvSpPr>
        <p:spPr/>
        <p:txBody>
          <a:bodyPr/>
          <a:lstStyle/>
          <a:p>
            <a:pPr>
              <a:defRPr/>
            </a:pPr>
            <a:endParaRPr lang="en-US" smtClean="0"/>
          </a:p>
        </p:txBody>
      </p:sp>
      <p:sp>
        <p:nvSpPr>
          <p:cNvPr id="5" name="ZoneTexte 4"/>
          <p:cNvSpPr txBox="1"/>
          <p:nvPr/>
        </p:nvSpPr>
        <p:spPr>
          <a:xfrm>
            <a:off x="642910" y="357166"/>
            <a:ext cx="6786610" cy="646331"/>
          </a:xfrm>
          <a:prstGeom prst="rect">
            <a:avLst/>
          </a:prstGeom>
          <a:noFill/>
        </p:spPr>
        <p:txBody>
          <a:bodyPr wrap="square" rtlCol="0">
            <a:spAutoFit/>
          </a:bodyPr>
          <a:lstStyle/>
          <a:p>
            <a:pPr algn="ctr"/>
            <a:r>
              <a:rPr lang="fr-BE" sz="3600" b="1" dirty="0" smtClean="0"/>
              <a:t>Types de lésions</a:t>
            </a:r>
            <a:endParaRPr lang="fr-BE" sz="3600" b="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ctrTitle"/>
          </p:nvPr>
        </p:nvSpPr>
        <p:spPr>
          <a:xfrm>
            <a:off x="304800" y="1524000"/>
            <a:ext cx="8610600" cy="1143000"/>
          </a:xfrm>
        </p:spPr>
        <p:txBody>
          <a:bodyPr/>
          <a:lstStyle/>
          <a:p>
            <a:pPr algn="ctr"/>
            <a:r>
              <a:rPr lang="en-CA" sz="4800" i="1" dirty="0"/>
              <a:t>Viral infections of the vulva</a:t>
            </a:r>
            <a:endParaRPr lang="fr-CA" sz="4800" dirty="0"/>
          </a:p>
        </p:txBody>
      </p:sp>
      <p:sp>
        <p:nvSpPr>
          <p:cNvPr id="171011" name="Rectangle 3"/>
          <p:cNvSpPr>
            <a:spLocks noGrp="1" noChangeArrowheads="1"/>
          </p:cNvSpPr>
          <p:nvPr>
            <p:ph type="subTitle" idx="1"/>
          </p:nvPr>
        </p:nvSpPr>
        <p:spPr>
          <a:xfrm>
            <a:off x="304800" y="3200400"/>
            <a:ext cx="8610600" cy="1219200"/>
          </a:xfrm>
        </p:spPr>
        <p:txBody>
          <a:bodyPr>
            <a:noAutofit/>
          </a:bodyPr>
          <a:lstStyle/>
          <a:p>
            <a:pPr algn="ctr"/>
            <a:r>
              <a:rPr lang="fr-CA" sz="2800" b="1" dirty="0">
                <a:solidFill>
                  <a:srgbClr val="CCCC66"/>
                </a:solidFill>
              </a:rPr>
              <a:t>Marc </a:t>
            </a:r>
            <a:r>
              <a:rPr lang="fr-CA" sz="2800" b="1" dirty="0" err="1">
                <a:solidFill>
                  <a:srgbClr val="CCCC66"/>
                </a:solidFill>
              </a:rPr>
              <a:t>Steben</a:t>
            </a:r>
            <a:r>
              <a:rPr lang="fr-CA" sz="2800" b="1" dirty="0">
                <a:solidFill>
                  <a:srgbClr val="CCCC66"/>
                </a:solidFill>
              </a:rPr>
              <a:t>, MD</a:t>
            </a:r>
          </a:p>
          <a:p>
            <a:pPr algn="ctr"/>
            <a:r>
              <a:rPr lang="fr-CA" sz="2800" b="1" dirty="0">
                <a:solidFill>
                  <a:srgbClr val="CCCC66"/>
                </a:solidFill>
              </a:rPr>
              <a:t>Unité ITSS </a:t>
            </a:r>
          </a:p>
          <a:p>
            <a:pPr algn="ctr"/>
            <a:r>
              <a:rPr lang="fr-CA" sz="2800" b="1" i="1" dirty="0">
                <a:solidFill>
                  <a:srgbClr val="CCCC66"/>
                </a:solidFill>
              </a:rPr>
              <a:t>Direction des risques biologiques, </a:t>
            </a:r>
          </a:p>
          <a:p>
            <a:pPr algn="ctr"/>
            <a:r>
              <a:rPr lang="fr-CA" sz="2800" b="1" i="1" dirty="0">
                <a:solidFill>
                  <a:srgbClr val="CCCC66"/>
                </a:solidFill>
              </a:rPr>
              <a:t>environnementaux et occupationnels</a:t>
            </a:r>
          </a:p>
          <a:p>
            <a:pPr algn="ctr"/>
            <a:r>
              <a:rPr lang="fr-CA" sz="2800" b="1" i="1" dirty="0">
                <a:solidFill>
                  <a:srgbClr val="CCCC66"/>
                </a:solidFill>
              </a:rPr>
              <a:t>Institut national de santé publique du Québec</a:t>
            </a:r>
            <a:endParaRPr lang="fr-CA" sz="2800" b="1" dirty="0">
              <a:solidFill>
                <a:srgbClr val="CCCC66"/>
              </a:solidFill>
            </a:endParaRPr>
          </a:p>
        </p:txBody>
      </p:sp>
      <p:sp>
        <p:nvSpPr>
          <p:cNvPr id="6" name="Espace réservé du pied de page 5"/>
          <p:cNvSpPr>
            <a:spLocks noGrp="1"/>
          </p:cNvSpPr>
          <p:nvPr>
            <p:ph type="ftr" sz="quarter" idx="11"/>
          </p:nvPr>
        </p:nvSpPr>
        <p:spPr/>
        <p:txBody>
          <a:bodyPr/>
          <a:lstStyle/>
          <a:p>
            <a:endParaRPr lang="fr-BE"/>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a:xfrm>
            <a:off x="1928794" y="0"/>
            <a:ext cx="7215206" cy="1214421"/>
          </a:xfrm>
        </p:spPr>
        <p:txBody>
          <a:bodyPr>
            <a:normAutofit/>
          </a:bodyPr>
          <a:lstStyle/>
          <a:p>
            <a:r>
              <a:rPr lang="fr-CA" sz="3400" dirty="0" smtClean="0"/>
              <a:t>Histoire naturelle de l’infection par HPV</a:t>
            </a:r>
            <a:endParaRPr lang="fr-CA" sz="3400" dirty="0"/>
          </a:p>
        </p:txBody>
      </p:sp>
      <p:sp>
        <p:nvSpPr>
          <p:cNvPr id="527363" name="AutoShape 3"/>
          <p:cNvSpPr>
            <a:spLocks noChangeArrowheads="1"/>
          </p:cNvSpPr>
          <p:nvPr/>
        </p:nvSpPr>
        <p:spPr bwMode="auto">
          <a:xfrm rot="-1472252">
            <a:off x="7186613" y="2990850"/>
            <a:ext cx="1604962" cy="1328738"/>
          </a:xfrm>
          <a:prstGeom prst="rightArrow">
            <a:avLst>
              <a:gd name="adj1" fmla="val 43519"/>
              <a:gd name="adj2" fmla="val 33552"/>
            </a:avLst>
          </a:prstGeom>
          <a:gradFill rotWithShape="0">
            <a:gsLst>
              <a:gs pos="0">
                <a:srgbClr val="00D6D1"/>
              </a:gs>
              <a:gs pos="100000">
                <a:srgbClr val="00D6D1">
                  <a:gamma/>
                  <a:shade val="33333"/>
                  <a:invGamma/>
                </a:srgbClr>
              </a:gs>
            </a:gsLst>
            <a:lin ang="0" scaled="1"/>
          </a:gradFill>
          <a:ln w="9525">
            <a:noFill/>
            <a:miter lim="800000"/>
            <a:headEnd/>
            <a:tailEnd/>
          </a:ln>
          <a:effectLst/>
        </p:spPr>
        <p:txBody>
          <a:bodyPr wrap="none" anchor="ctr"/>
          <a:lstStyle/>
          <a:p>
            <a:endParaRPr lang="fr-BE"/>
          </a:p>
        </p:txBody>
      </p:sp>
      <p:sp>
        <p:nvSpPr>
          <p:cNvPr id="527364" name="AutoShape 4"/>
          <p:cNvSpPr>
            <a:spLocks noChangeArrowheads="1"/>
          </p:cNvSpPr>
          <p:nvPr/>
        </p:nvSpPr>
        <p:spPr bwMode="auto">
          <a:xfrm rot="1544325">
            <a:off x="7164388" y="4868863"/>
            <a:ext cx="1498600" cy="428625"/>
          </a:xfrm>
          <a:prstGeom prst="rightArrow">
            <a:avLst>
              <a:gd name="adj1" fmla="val 43519"/>
              <a:gd name="adj2" fmla="val 97119"/>
            </a:avLst>
          </a:prstGeom>
          <a:gradFill rotWithShape="0">
            <a:gsLst>
              <a:gs pos="0">
                <a:srgbClr val="00D6D1"/>
              </a:gs>
              <a:gs pos="100000">
                <a:srgbClr val="FF3300"/>
              </a:gs>
            </a:gsLst>
            <a:lin ang="0" scaled="1"/>
          </a:gradFill>
          <a:ln w="9525">
            <a:noFill/>
            <a:miter lim="800000"/>
            <a:headEnd/>
            <a:tailEnd/>
          </a:ln>
          <a:effectLst/>
        </p:spPr>
        <p:txBody>
          <a:bodyPr wrap="none" anchor="ctr"/>
          <a:lstStyle/>
          <a:p>
            <a:endParaRPr lang="fr-BE"/>
          </a:p>
        </p:txBody>
      </p:sp>
      <p:sp>
        <p:nvSpPr>
          <p:cNvPr id="527365" name="Rectangle 5"/>
          <p:cNvSpPr>
            <a:spLocks noChangeArrowheads="1"/>
          </p:cNvSpPr>
          <p:nvPr/>
        </p:nvSpPr>
        <p:spPr bwMode="auto">
          <a:xfrm>
            <a:off x="1285852" y="1500174"/>
            <a:ext cx="7239000" cy="685800"/>
          </a:xfrm>
          <a:prstGeom prst="rect">
            <a:avLst/>
          </a:prstGeom>
          <a:noFill/>
          <a:ln w="9525">
            <a:noFill/>
            <a:miter lim="800000"/>
            <a:headEnd/>
            <a:tailEnd/>
          </a:ln>
          <a:effectLst/>
        </p:spPr>
        <p:txBody>
          <a:bodyPr anchor="ctr"/>
          <a:lstStyle/>
          <a:p>
            <a:pPr>
              <a:lnSpc>
                <a:spcPct val="85000"/>
              </a:lnSpc>
              <a:tabLst>
                <a:tab pos="952500" algn="l"/>
              </a:tabLst>
            </a:pPr>
            <a:endParaRPr lang="en-US" sz="3800" b="1">
              <a:solidFill>
                <a:srgbClr val="D65700"/>
              </a:solidFill>
              <a:effectLst>
                <a:outerShdw blurRad="38100" dist="38100" dir="2700000" algn="tl">
                  <a:srgbClr val="000000"/>
                </a:outerShdw>
              </a:effectLst>
              <a:latin typeface="Century Gothic" pitchFamily="1" charset="0"/>
            </a:endParaRPr>
          </a:p>
        </p:txBody>
      </p:sp>
      <p:sp>
        <p:nvSpPr>
          <p:cNvPr id="527366" name="Rectangle 6"/>
          <p:cNvSpPr>
            <a:spLocks noChangeArrowheads="1"/>
          </p:cNvSpPr>
          <p:nvPr/>
        </p:nvSpPr>
        <p:spPr bwMode="auto">
          <a:xfrm>
            <a:off x="3282950" y="3640138"/>
            <a:ext cx="3176588" cy="1274762"/>
          </a:xfrm>
          <a:prstGeom prst="rect">
            <a:avLst/>
          </a:prstGeom>
          <a:solidFill>
            <a:srgbClr val="00FF00"/>
          </a:solidFill>
          <a:ln w="9525">
            <a:noFill/>
            <a:miter lim="800000"/>
            <a:headEnd/>
            <a:tailEnd/>
          </a:ln>
          <a:effectLst/>
        </p:spPr>
        <p:txBody>
          <a:bodyPr wrap="none" anchor="ctr"/>
          <a:lstStyle/>
          <a:p>
            <a:endParaRPr lang="fr-BE"/>
          </a:p>
        </p:txBody>
      </p:sp>
      <p:sp>
        <p:nvSpPr>
          <p:cNvPr id="527367" name="Freeform 7"/>
          <p:cNvSpPr>
            <a:spLocks/>
          </p:cNvSpPr>
          <p:nvPr/>
        </p:nvSpPr>
        <p:spPr bwMode="auto">
          <a:xfrm>
            <a:off x="2514600" y="3641725"/>
            <a:ext cx="2833688" cy="1287463"/>
          </a:xfrm>
          <a:custGeom>
            <a:avLst/>
            <a:gdLst/>
            <a:ahLst/>
            <a:cxnLst>
              <a:cxn ang="0">
                <a:pos x="246" y="654"/>
              </a:cxn>
              <a:cxn ang="0">
                <a:pos x="531" y="654"/>
              </a:cxn>
              <a:cxn ang="0">
                <a:pos x="531" y="558"/>
              </a:cxn>
              <a:cxn ang="0">
                <a:pos x="774" y="558"/>
              </a:cxn>
              <a:cxn ang="0">
                <a:pos x="774" y="459"/>
              </a:cxn>
              <a:cxn ang="0">
                <a:pos x="1023" y="459"/>
              </a:cxn>
              <a:cxn ang="0">
                <a:pos x="1023" y="357"/>
              </a:cxn>
              <a:cxn ang="0">
                <a:pos x="1266" y="357"/>
              </a:cxn>
              <a:cxn ang="0">
                <a:pos x="1266" y="258"/>
              </a:cxn>
              <a:cxn ang="0">
                <a:pos x="1503" y="258"/>
              </a:cxn>
              <a:cxn ang="0">
                <a:pos x="1503" y="159"/>
              </a:cxn>
              <a:cxn ang="0">
                <a:pos x="1743" y="159"/>
              </a:cxn>
              <a:cxn ang="0">
                <a:pos x="1743" y="0"/>
              </a:cxn>
              <a:cxn ang="0">
                <a:pos x="0" y="0"/>
              </a:cxn>
              <a:cxn ang="0">
                <a:pos x="0" y="657"/>
              </a:cxn>
              <a:cxn ang="0">
                <a:pos x="81" y="651"/>
              </a:cxn>
              <a:cxn ang="0">
                <a:pos x="246" y="654"/>
              </a:cxn>
            </a:cxnLst>
            <a:rect l="0" t="0" r="r" b="b"/>
            <a:pathLst>
              <a:path w="1743" h="657">
                <a:moveTo>
                  <a:pt x="246" y="654"/>
                </a:moveTo>
                <a:lnTo>
                  <a:pt x="531" y="654"/>
                </a:lnTo>
                <a:lnTo>
                  <a:pt x="531" y="558"/>
                </a:lnTo>
                <a:lnTo>
                  <a:pt x="774" y="558"/>
                </a:lnTo>
                <a:lnTo>
                  <a:pt x="774" y="459"/>
                </a:lnTo>
                <a:lnTo>
                  <a:pt x="1023" y="459"/>
                </a:lnTo>
                <a:lnTo>
                  <a:pt x="1023" y="357"/>
                </a:lnTo>
                <a:lnTo>
                  <a:pt x="1266" y="357"/>
                </a:lnTo>
                <a:lnTo>
                  <a:pt x="1266" y="258"/>
                </a:lnTo>
                <a:lnTo>
                  <a:pt x="1503" y="258"/>
                </a:lnTo>
                <a:lnTo>
                  <a:pt x="1503" y="159"/>
                </a:lnTo>
                <a:lnTo>
                  <a:pt x="1743" y="159"/>
                </a:lnTo>
                <a:lnTo>
                  <a:pt x="1743" y="0"/>
                </a:lnTo>
                <a:lnTo>
                  <a:pt x="0" y="0"/>
                </a:lnTo>
                <a:lnTo>
                  <a:pt x="0" y="657"/>
                </a:lnTo>
                <a:lnTo>
                  <a:pt x="81" y="651"/>
                </a:lnTo>
                <a:lnTo>
                  <a:pt x="246" y="654"/>
                </a:lnTo>
                <a:close/>
              </a:path>
            </a:pathLst>
          </a:custGeom>
          <a:solidFill>
            <a:schemeClr val="accent1"/>
          </a:solidFill>
          <a:ln w="9525">
            <a:noFill/>
            <a:round/>
            <a:headEnd/>
            <a:tailEnd/>
          </a:ln>
          <a:effectLst/>
        </p:spPr>
        <p:txBody>
          <a:bodyPr wrap="none" anchor="ctr"/>
          <a:lstStyle/>
          <a:p>
            <a:endParaRPr lang="fr-BE"/>
          </a:p>
        </p:txBody>
      </p:sp>
      <p:sp>
        <p:nvSpPr>
          <p:cNvPr id="527368" name="Rectangle 8"/>
          <p:cNvSpPr>
            <a:spLocks noChangeArrowheads="1"/>
          </p:cNvSpPr>
          <p:nvPr/>
        </p:nvSpPr>
        <p:spPr bwMode="auto">
          <a:xfrm>
            <a:off x="233363" y="3640138"/>
            <a:ext cx="2281237" cy="1276350"/>
          </a:xfrm>
          <a:prstGeom prst="rect">
            <a:avLst/>
          </a:prstGeom>
          <a:gradFill rotWithShape="0">
            <a:gsLst>
              <a:gs pos="0">
                <a:srgbClr val="FF9900"/>
              </a:gs>
              <a:gs pos="100000">
                <a:srgbClr val="FFFF00"/>
              </a:gs>
            </a:gsLst>
            <a:lin ang="0" scaled="1"/>
          </a:gradFill>
          <a:ln w="9525">
            <a:noFill/>
            <a:miter lim="800000"/>
            <a:headEnd/>
            <a:tailEnd/>
          </a:ln>
          <a:effectLst/>
        </p:spPr>
        <p:txBody>
          <a:bodyPr wrap="none" anchor="ctr"/>
          <a:lstStyle/>
          <a:p>
            <a:endParaRPr lang="fr-BE"/>
          </a:p>
        </p:txBody>
      </p:sp>
      <p:sp>
        <p:nvSpPr>
          <p:cNvPr id="527369" name="AutoShape 9"/>
          <p:cNvSpPr>
            <a:spLocks noChangeArrowheads="1"/>
          </p:cNvSpPr>
          <p:nvPr/>
        </p:nvSpPr>
        <p:spPr bwMode="auto">
          <a:xfrm>
            <a:off x="0" y="558800"/>
            <a:ext cx="1128713" cy="2984500"/>
          </a:xfrm>
          <a:prstGeom prst="downArrow">
            <a:avLst>
              <a:gd name="adj1" fmla="val 49722"/>
              <a:gd name="adj2" fmla="val 38193"/>
            </a:avLst>
          </a:prstGeom>
          <a:solidFill>
            <a:srgbClr val="FF9900"/>
          </a:solidFill>
          <a:ln w="9525">
            <a:noFill/>
            <a:miter lim="800000"/>
            <a:headEnd/>
            <a:tailEnd/>
          </a:ln>
          <a:effectLst/>
        </p:spPr>
        <p:txBody>
          <a:bodyPr wrap="none" anchor="ctr"/>
          <a:lstStyle/>
          <a:p>
            <a:endParaRPr lang="fr-BE"/>
          </a:p>
        </p:txBody>
      </p:sp>
      <p:sp>
        <p:nvSpPr>
          <p:cNvPr id="527370" name="AutoShape 10"/>
          <p:cNvSpPr>
            <a:spLocks noChangeArrowheads="1"/>
          </p:cNvSpPr>
          <p:nvPr/>
        </p:nvSpPr>
        <p:spPr bwMode="auto">
          <a:xfrm>
            <a:off x="2362200" y="3143250"/>
            <a:ext cx="225425" cy="400050"/>
          </a:xfrm>
          <a:prstGeom prst="downArrow">
            <a:avLst>
              <a:gd name="adj1" fmla="val 45907"/>
              <a:gd name="adj2" fmla="val 65489"/>
            </a:avLst>
          </a:prstGeom>
          <a:solidFill>
            <a:schemeClr val="tx1"/>
          </a:solidFill>
          <a:ln w="9525">
            <a:solidFill>
              <a:schemeClr val="tx1"/>
            </a:solidFill>
            <a:miter lim="800000"/>
            <a:headEnd/>
            <a:tailEnd/>
          </a:ln>
          <a:effectLst/>
        </p:spPr>
        <p:txBody>
          <a:bodyPr wrap="none" anchor="ctr"/>
          <a:lstStyle/>
          <a:p>
            <a:endParaRPr lang="fr-BE"/>
          </a:p>
        </p:txBody>
      </p:sp>
      <p:sp>
        <p:nvSpPr>
          <p:cNvPr id="527371" name="AutoShape 11"/>
          <p:cNvSpPr>
            <a:spLocks noChangeArrowheads="1"/>
          </p:cNvSpPr>
          <p:nvPr/>
        </p:nvSpPr>
        <p:spPr bwMode="auto">
          <a:xfrm>
            <a:off x="3352800" y="3143250"/>
            <a:ext cx="223838" cy="400050"/>
          </a:xfrm>
          <a:prstGeom prst="downArrow">
            <a:avLst>
              <a:gd name="adj1" fmla="val 45907"/>
              <a:gd name="adj2" fmla="val 65954"/>
            </a:avLst>
          </a:prstGeom>
          <a:solidFill>
            <a:srgbClr val="66FF33"/>
          </a:solidFill>
          <a:ln w="9525">
            <a:solidFill>
              <a:srgbClr val="66FF33"/>
            </a:solidFill>
            <a:miter lim="800000"/>
            <a:headEnd/>
            <a:tailEnd/>
          </a:ln>
          <a:effectLst/>
        </p:spPr>
        <p:txBody>
          <a:bodyPr wrap="none" anchor="ctr"/>
          <a:lstStyle/>
          <a:p>
            <a:endParaRPr lang="fr-BE"/>
          </a:p>
        </p:txBody>
      </p:sp>
      <p:sp>
        <p:nvSpPr>
          <p:cNvPr id="527372" name="AutoShape 12"/>
          <p:cNvSpPr>
            <a:spLocks noChangeArrowheads="1"/>
          </p:cNvSpPr>
          <p:nvPr/>
        </p:nvSpPr>
        <p:spPr bwMode="auto">
          <a:xfrm>
            <a:off x="3810000" y="3143250"/>
            <a:ext cx="223838" cy="400050"/>
          </a:xfrm>
          <a:prstGeom prst="downArrow">
            <a:avLst>
              <a:gd name="adj1" fmla="val 45907"/>
              <a:gd name="adj2" fmla="val 65954"/>
            </a:avLst>
          </a:prstGeom>
          <a:solidFill>
            <a:srgbClr val="66FF33"/>
          </a:solidFill>
          <a:ln w="9525">
            <a:noFill/>
            <a:miter lim="800000"/>
            <a:headEnd/>
            <a:tailEnd/>
          </a:ln>
          <a:effectLst/>
        </p:spPr>
        <p:txBody>
          <a:bodyPr wrap="none" anchor="ctr"/>
          <a:lstStyle/>
          <a:p>
            <a:endParaRPr lang="fr-BE"/>
          </a:p>
        </p:txBody>
      </p:sp>
      <p:sp>
        <p:nvSpPr>
          <p:cNvPr id="527373" name="AutoShape 13"/>
          <p:cNvSpPr>
            <a:spLocks noChangeArrowheads="1"/>
          </p:cNvSpPr>
          <p:nvPr/>
        </p:nvSpPr>
        <p:spPr bwMode="auto">
          <a:xfrm>
            <a:off x="4195763" y="3143250"/>
            <a:ext cx="223837" cy="400050"/>
          </a:xfrm>
          <a:prstGeom prst="downArrow">
            <a:avLst>
              <a:gd name="adj1" fmla="val 45907"/>
              <a:gd name="adj2" fmla="val 65954"/>
            </a:avLst>
          </a:prstGeom>
          <a:solidFill>
            <a:srgbClr val="66FF33"/>
          </a:solidFill>
          <a:ln w="9525">
            <a:noFill/>
            <a:miter lim="800000"/>
            <a:headEnd/>
            <a:tailEnd/>
          </a:ln>
          <a:effectLst/>
        </p:spPr>
        <p:txBody>
          <a:bodyPr wrap="none" anchor="ctr"/>
          <a:lstStyle/>
          <a:p>
            <a:endParaRPr lang="fr-BE"/>
          </a:p>
        </p:txBody>
      </p:sp>
      <p:sp>
        <p:nvSpPr>
          <p:cNvPr id="527374" name="AutoShape 14"/>
          <p:cNvSpPr>
            <a:spLocks noChangeArrowheads="1"/>
          </p:cNvSpPr>
          <p:nvPr/>
        </p:nvSpPr>
        <p:spPr bwMode="auto">
          <a:xfrm>
            <a:off x="4572000" y="3143250"/>
            <a:ext cx="225425" cy="400050"/>
          </a:xfrm>
          <a:prstGeom prst="downArrow">
            <a:avLst>
              <a:gd name="adj1" fmla="val 45907"/>
              <a:gd name="adj2" fmla="val 65489"/>
            </a:avLst>
          </a:prstGeom>
          <a:solidFill>
            <a:srgbClr val="66FF33"/>
          </a:solidFill>
          <a:ln w="9525">
            <a:noFill/>
            <a:miter lim="800000"/>
            <a:headEnd/>
            <a:tailEnd/>
          </a:ln>
          <a:effectLst/>
        </p:spPr>
        <p:txBody>
          <a:bodyPr wrap="none" anchor="ctr"/>
          <a:lstStyle/>
          <a:p>
            <a:endParaRPr lang="fr-BE"/>
          </a:p>
        </p:txBody>
      </p:sp>
      <p:sp>
        <p:nvSpPr>
          <p:cNvPr id="527375" name="AutoShape 15"/>
          <p:cNvSpPr>
            <a:spLocks noChangeArrowheads="1"/>
          </p:cNvSpPr>
          <p:nvPr/>
        </p:nvSpPr>
        <p:spPr bwMode="auto">
          <a:xfrm>
            <a:off x="4953000" y="3143250"/>
            <a:ext cx="225425" cy="400050"/>
          </a:xfrm>
          <a:prstGeom prst="downArrow">
            <a:avLst>
              <a:gd name="adj1" fmla="val 45907"/>
              <a:gd name="adj2" fmla="val 65489"/>
            </a:avLst>
          </a:prstGeom>
          <a:solidFill>
            <a:srgbClr val="66FF33"/>
          </a:solidFill>
          <a:ln w="9525">
            <a:noFill/>
            <a:miter lim="800000"/>
            <a:headEnd/>
            <a:tailEnd/>
          </a:ln>
          <a:effectLst/>
        </p:spPr>
        <p:txBody>
          <a:bodyPr wrap="none" anchor="ctr"/>
          <a:lstStyle/>
          <a:p>
            <a:endParaRPr lang="fr-BE"/>
          </a:p>
        </p:txBody>
      </p:sp>
      <p:sp>
        <p:nvSpPr>
          <p:cNvPr id="527376" name="Text Box 16"/>
          <p:cNvSpPr txBox="1">
            <a:spLocks noChangeArrowheads="1"/>
          </p:cNvSpPr>
          <p:nvPr/>
        </p:nvSpPr>
        <p:spPr bwMode="auto">
          <a:xfrm>
            <a:off x="573088" y="3794125"/>
            <a:ext cx="1846262" cy="946150"/>
          </a:xfrm>
          <a:prstGeom prst="rect">
            <a:avLst/>
          </a:prstGeom>
          <a:noFill/>
          <a:ln w="9525">
            <a:noFill/>
            <a:miter lim="800000"/>
            <a:headEnd/>
            <a:tailEnd/>
          </a:ln>
          <a:effectLst/>
        </p:spPr>
        <p:txBody>
          <a:bodyPr wrap="none">
            <a:spAutoFit/>
          </a:bodyPr>
          <a:lstStyle/>
          <a:p>
            <a:pPr algn="ctr" eaLnBrk="0" hangingPunct="0"/>
            <a:r>
              <a:rPr lang="en-US" sz="2800" b="1">
                <a:solidFill>
                  <a:srgbClr val="000000"/>
                </a:solidFill>
                <a:latin typeface="Times New Roman" pitchFamily="1" charset="0"/>
              </a:rPr>
              <a:t>Incubation</a:t>
            </a:r>
            <a:br>
              <a:rPr lang="en-US" sz="2800" b="1">
                <a:solidFill>
                  <a:srgbClr val="000000"/>
                </a:solidFill>
                <a:latin typeface="Times New Roman" pitchFamily="1" charset="0"/>
              </a:rPr>
            </a:br>
            <a:r>
              <a:rPr lang="en-US" sz="2800" b="1">
                <a:solidFill>
                  <a:srgbClr val="000000"/>
                </a:solidFill>
                <a:latin typeface="Times New Roman" pitchFamily="1" charset="0"/>
              </a:rPr>
              <a:t>(1-8 mo.)</a:t>
            </a:r>
          </a:p>
        </p:txBody>
      </p:sp>
      <p:sp>
        <p:nvSpPr>
          <p:cNvPr id="527377" name="Text Box 17"/>
          <p:cNvSpPr txBox="1">
            <a:spLocks noChangeArrowheads="1"/>
          </p:cNvSpPr>
          <p:nvPr/>
        </p:nvSpPr>
        <p:spPr bwMode="auto">
          <a:xfrm>
            <a:off x="2486025" y="3567113"/>
            <a:ext cx="2327275" cy="946150"/>
          </a:xfrm>
          <a:prstGeom prst="rect">
            <a:avLst/>
          </a:prstGeom>
          <a:noFill/>
          <a:ln w="9525">
            <a:noFill/>
            <a:miter lim="800000"/>
            <a:headEnd/>
            <a:tailEnd/>
          </a:ln>
          <a:effectLst/>
        </p:spPr>
        <p:txBody>
          <a:bodyPr wrap="none">
            <a:spAutoFit/>
          </a:bodyPr>
          <a:lstStyle/>
          <a:p>
            <a:pPr algn="ctr" eaLnBrk="0" hangingPunct="0"/>
            <a:r>
              <a:rPr lang="en-US" sz="2800" b="1">
                <a:latin typeface="Times New Roman" pitchFamily="1" charset="0"/>
              </a:rPr>
              <a:t>Active growth</a:t>
            </a:r>
            <a:br>
              <a:rPr lang="en-US" sz="2800" b="1">
                <a:latin typeface="Times New Roman" pitchFamily="1" charset="0"/>
              </a:rPr>
            </a:br>
            <a:r>
              <a:rPr lang="en-US" sz="2800" b="1">
                <a:latin typeface="Times New Roman" pitchFamily="1" charset="0"/>
              </a:rPr>
              <a:t>(3-6 mo.)</a:t>
            </a:r>
            <a:endParaRPr lang="en-US" b="1">
              <a:latin typeface="Times New Roman" pitchFamily="1" charset="0"/>
            </a:endParaRPr>
          </a:p>
        </p:txBody>
      </p:sp>
      <p:sp>
        <p:nvSpPr>
          <p:cNvPr id="527378" name="Text Box 18"/>
          <p:cNvSpPr txBox="1">
            <a:spLocks noChangeArrowheads="1"/>
          </p:cNvSpPr>
          <p:nvPr/>
        </p:nvSpPr>
        <p:spPr bwMode="auto">
          <a:xfrm>
            <a:off x="4394200" y="3657600"/>
            <a:ext cx="2082800" cy="1244600"/>
          </a:xfrm>
          <a:prstGeom prst="rect">
            <a:avLst/>
          </a:prstGeom>
          <a:noFill/>
          <a:ln w="9525">
            <a:noFill/>
            <a:miter lim="800000"/>
            <a:headEnd/>
            <a:tailEnd/>
          </a:ln>
          <a:effectLst/>
        </p:spPr>
        <p:txBody>
          <a:bodyPr wrap="none">
            <a:spAutoFit/>
          </a:bodyPr>
          <a:lstStyle/>
          <a:p>
            <a:pPr algn="r" eaLnBrk="0" hangingPunct="0">
              <a:lnSpc>
                <a:spcPct val="90000"/>
              </a:lnSpc>
            </a:pPr>
            <a:r>
              <a:rPr lang="en-US" sz="2800" b="1">
                <a:latin typeface="Times New Roman" pitchFamily="1" charset="0"/>
              </a:rPr>
              <a:t>Host</a:t>
            </a:r>
            <a:br>
              <a:rPr lang="en-US" sz="2800" b="1">
                <a:latin typeface="Times New Roman" pitchFamily="1" charset="0"/>
              </a:rPr>
            </a:br>
            <a:r>
              <a:rPr lang="en-US" sz="2800" b="1">
                <a:latin typeface="Times New Roman" pitchFamily="1" charset="0"/>
              </a:rPr>
              <a:t>containment</a:t>
            </a:r>
            <a:br>
              <a:rPr lang="en-US" sz="2800" b="1">
                <a:latin typeface="Times New Roman" pitchFamily="1" charset="0"/>
              </a:rPr>
            </a:br>
            <a:r>
              <a:rPr lang="en-US" sz="2800" b="1">
                <a:latin typeface="Times New Roman" pitchFamily="1" charset="0"/>
              </a:rPr>
              <a:t>(3-6 mo.)</a:t>
            </a:r>
            <a:endParaRPr lang="en-US" sz="1800" b="1">
              <a:latin typeface="Times New Roman" pitchFamily="1" charset="0"/>
            </a:endParaRPr>
          </a:p>
        </p:txBody>
      </p:sp>
      <p:sp>
        <p:nvSpPr>
          <p:cNvPr id="527379" name="Rectangle 19"/>
          <p:cNvSpPr>
            <a:spLocks noChangeArrowheads="1"/>
          </p:cNvSpPr>
          <p:nvPr/>
        </p:nvSpPr>
        <p:spPr bwMode="auto">
          <a:xfrm>
            <a:off x="6477000" y="3640138"/>
            <a:ext cx="892175" cy="1276350"/>
          </a:xfrm>
          <a:prstGeom prst="rect">
            <a:avLst/>
          </a:prstGeom>
          <a:solidFill>
            <a:srgbClr val="00C6C1"/>
          </a:solidFill>
          <a:ln w="9525">
            <a:noFill/>
            <a:miter lim="800000"/>
            <a:headEnd/>
            <a:tailEnd/>
          </a:ln>
          <a:effectLst/>
        </p:spPr>
        <p:txBody>
          <a:bodyPr wrap="none" anchor="ctr"/>
          <a:lstStyle/>
          <a:p>
            <a:endParaRPr lang="fr-BE"/>
          </a:p>
        </p:txBody>
      </p:sp>
      <p:sp>
        <p:nvSpPr>
          <p:cNvPr id="527380" name="Text Box 20"/>
          <p:cNvSpPr txBox="1">
            <a:spLocks noChangeArrowheads="1"/>
          </p:cNvSpPr>
          <p:nvPr/>
        </p:nvSpPr>
        <p:spPr bwMode="auto">
          <a:xfrm>
            <a:off x="6348413" y="3868738"/>
            <a:ext cx="954087" cy="860425"/>
          </a:xfrm>
          <a:prstGeom prst="rect">
            <a:avLst/>
          </a:prstGeom>
          <a:noFill/>
          <a:ln w="9525">
            <a:noFill/>
            <a:miter lim="800000"/>
            <a:headEnd/>
            <a:tailEnd/>
          </a:ln>
          <a:effectLst/>
        </p:spPr>
        <p:txBody>
          <a:bodyPr wrap="none">
            <a:spAutoFit/>
          </a:bodyPr>
          <a:lstStyle/>
          <a:p>
            <a:pPr algn="ctr" eaLnBrk="0" hangingPunct="0">
              <a:lnSpc>
                <a:spcPct val="90000"/>
              </a:lnSpc>
            </a:pPr>
            <a:r>
              <a:rPr lang="en-US" sz="2800" b="1">
                <a:solidFill>
                  <a:srgbClr val="000000"/>
                </a:solidFill>
                <a:latin typeface="Times New Roman" pitchFamily="1" charset="0"/>
              </a:rPr>
              <a:t>Late</a:t>
            </a:r>
            <a:br>
              <a:rPr lang="en-US" sz="2800" b="1">
                <a:solidFill>
                  <a:srgbClr val="000000"/>
                </a:solidFill>
                <a:latin typeface="Times New Roman" pitchFamily="1" charset="0"/>
              </a:rPr>
            </a:br>
            <a:r>
              <a:rPr lang="en-US" sz="2800" b="1">
                <a:solidFill>
                  <a:srgbClr val="000000"/>
                </a:solidFill>
                <a:latin typeface="Times New Roman" pitchFamily="1" charset="0"/>
              </a:rPr>
              <a:t>stage</a:t>
            </a:r>
          </a:p>
        </p:txBody>
      </p:sp>
      <p:sp>
        <p:nvSpPr>
          <p:cNvPr id="527381" name="Text Box 21"/>
          <p:cNvSpPr txBox="1">
            <a:spLocks noChangeArrowheads="1"/>
          </p:cNvSpPr>
          <p:nvPr/>
        </p:nvSpPr>
        <p:spPr bwMode="auto">
          <a:xfrm>
            <a:off x="7081838" y="1989138"/>
            <a:ext cx="2062162" cy="835025"/>
          </a:xfrm>
          <a:prstGeom prst="rect">
            <a:avLst/>
          </a:prstGeom>
          <a:noFill/>
          <a:ln w="9525">
            <a:noFill/>
            <a:miter lim="800000"/>
            <a:headEnd/>
            <a:tailEnd/>
          </a:ln>
          <a:effectLst/>
        </p:spPr>
        <p:txBody>
          <a:bodyPr>
            <a:spAutoFit/>
          </a:bodyPr>
          <a:lstStyle/>
          <a:p>
            <a:pPr algn="ctr" eaLnBrk="0" hangingPunct="0">
              <a:lnSpc>
                <a:spcPct val="90000"/>
              </a:lnSpc>
            </a:pPr>
            <a:r>
              <a:rPr lang="en-US" sz="1800" b="1">
                <a:latin typeface="Times New Roman" pitchFamily="1" charset="0"/>
              </a:rPr>
              <a:t>Sustained</a:t>
            </a:r>
            <a:br>
              <a:rPr lang="en-US" sz="1800" b="1">
                <a:latin typeface="Times New Roman" pitchFamily="1" charset="0"/>
              </a:rPr>
            </a:br>
            <a:r>
              <a:rPr lang="en-US" sz="1800" b="1">
                <a:latin typeface="Times New Roman" pitchFamily="1" charset="0"/>
              </a:rPr>
              <a:t>clinical</a:t>
            </a:r>
            <a:br>
              <a:rPr lang="en-US" sz="1800" b="1">
                <a:latin typeface="Times New Roman" pitchFamily="1" charset="0"/>
              </a:rPr>
            </a:br>
            <a:r>
              <a:rPr lang="en-US" sz="1800" b="1">
                <a:latin typeface="Times New Roman" pitchFamily="1" charset="0"/>
              </a:rPr>
              <a:t>remission</a:t>
            </a:r>
          </a:p>
        </p:txBody>
      </p:sp>
      <p:sp>
        <p:nvSpPr>
          <p:cNvPr id="527382" name="Text Box 22"/>
          <p:cNvSpPr txBox="1">
            <a:spLocks noChangeArrowheads="1"/>
          </p:cNvSpPr>
          <p:nvPr/>
        </p:nvSpPr>
        <p:spPr bwMode="auto">
          <a:xfrm>
            <a:off x="6227763" y="5084763"/>
            <a:ext cx="2341562" cy="835025"/>
          </a:xfrm>
          <a:prstGeom prst="rect">
            <a:avLst/>
          </a:prstGeom>
          <a:noFill/>
          <a:ln w="9525">
            <a:noFill/>
            <a:miter lim="800000"/>
            <a:headEnd/>
            <a:tailEnd/>
          </a:ln>
          <a:effectLst/>
        </p:spPr>
        <p:txBody>
          <a:bodyPr>
            <a:spAutoFit/>
          </a:bodyPr>
          <a:lstStyle/>
          <a:p>
            <a:pPr algn="ctr" eaLnBrk="0" hangingPunct="0">
              <a:lnSpc>
                <a:spcPct val="90000"/>
              </a:lnSpc>
            </a:pPr>
            <a:r>
              <a:rPr lang="en-US" sz="1800" b="1">
                <a:latin typeface="Times New Roman" pitchFamily="1" charset="0"/>
              </a:rPr>
              <a:t>Persistent</a:t>
            </a:r>
            <a:br>
              <a:rPr lang="en-US" sz="1800" b="1">
                <a:latin typeface="Times New Roman" pitchFamily="1" charset="0"/>
              </a:rPr>
            </a:br>
            <a:r>
              <a:rPr lang="en-US" sz="1800" b="1">
                <a:latin typeface="Times New Roman" pitchFamily="1" charset="0"/>
              </a:rPr>
              <a:t>or recurrent</a:t>
            </a:r>
          </a:p>
          <a:p>
            <a:pPr algn="ctr" eaLnBrk="0" hangingPunct="0">
              <a:lnSpc>
                <a:spcPct val="90000"/>
              </a:lnSpc>
            </a:pPr>
            <a:r>
              <a:rPr lang="en-US" sz="1800" b="1">
                <a:latin typeface="Times New Roman" pitchFamily="1" charset="0"/>
              </a:rPr>
              <a:t>disease</a:t>
            </a:r>
            <a:endParaRPr lang="en-US" sz="1800" b="1">
              <a:solidFill>
                <a:schemeClr val="bg1"/>
              </a:solidFill>
              <a:latin typeface="Times New Roman" pitchFamily="1" charset="0"/>
            </a:endParaRPr>
          </a:p>
        </p:txBody>
      </p:sp>
      <p:sp>
        <p:nvSpPr>
          <p:cNvPr id="527383" name="Text Box 23"/>
          <p:cNvSpPr txBox="1">
            <a:spLocks noChangeArrowheads="1"/>
          </p:cNvSpPr>
          <p:nvPr/>
        </p:nvSpPr>
        <p:spPr bwMode="auto">
          <a:xfrm>
            <a:off x="1600200" y="2233613"/>
            <a:ext cx="1735138" cy="860425"/>
          </a:xfrm>
          <a:prstGeom prst="rect">
            <a:avLst/>
          </a:prstGeom>
          <a:noFill/>
          <a:ln w="9525">
            <a:noFill/>
            <a:miter lim="800000"/>
            <a:headEnd/>
            <a:tailEnd/>
          </a:ln>
          <a:effectLst/>
        </p:spPr>
        <p:txBody>
          <a:bodyPr anchor="b">
            <a:spAutoFit/>
          </a:bodyPr>
          <a:lstStyle/>
          <a:p>
            <a:pPr algn="ctr" eaLnBrk="0" hangingPunct="0">
              <a:lnSpc>
                <a:spcPct val="90000"/>
              </a:lnSpc>
            </a:pPr>
            <a:r>
              <a:rPr lang="en-US" sz="2800" b="1">
                <a:solidFill>
                  <a:schemeClr val="tx2"/>
                </a:solidFill>
                <a:latin typeface="Times New Roman" pitchFamily="1" charset="0"/>
              </a:rPr>
              <a:t>First lesion</a:t>
            </a:r>
            <a:endParaRPr lang="en-US" sz="2800" b="1">
              <a:solidFill>
                <a:schemeClr val="bg1"/>
              </a:solidFill>
              <a:latin typeface="Times New Roman" pitchFamily="1" charset="0"/>
            </a:endParaRPr>
          </a:p>
        </p:txBody>
      </p:sp>
      <p:sp>
        <p:nvSpPr>
          <p:cNvPr id="527384" name="Text Box 24"/>
          <p:cNvSpPr txBox="1">
            <a:spLocks noChangeArrowheads="1"/>
          </p:cNvSpPr>
          <p:nvPr/>
        </p:nvSpPr>
        <p:spPr bwMode="auto">
          <a:xfrm>
            <a:off x="3581400" y="2233613"/>
            <a:ext cx="1506538" cy="860425"/>
          </a:xfrm>
          <a:prstGeom prst="rect">
            <a:avLst/>
          </a:prstGeom>
          <a:noFill/>
          <a:ln w="9525">
            <a:noFill/>
            <a:miter lim="800000"/>
            <a:headEnd/>
            <a:tailEnd/>
          </a:ln>
          <a:effectLst/>
        </p:spPr>
        <p:txBody>
          <a:bodyPr wrap="none" anchor="b">
            <a:spAutoFit/>
          </a:bodyPr>
          <a:lstStyle/>
          <a:p>
            <a:pPr algn="ctr" eaLnBrk="0" hangingPunct="0">
              <a:lnSpc>
                <a:spcPct val="90000"/>
              </a:lnSpc>
            </a:pPr>
            <a:r>
              <a:rPr lang="en-US" sz="2800" b="1">
                <a:latin typeface="Times New Roman" pitchFamily="1" charset="0"/>
              </a:rPr>
              <a:t>Immune</a:t>
            </a:r>
            <a:br>
              <a:rPr lang="en-US" sz="2800" b="1">
                <a:latin typeface="Times New Roman" pitchFamily="1" charset="0"/>
              </a:rPr>
            </a:br>
            <a:r>
              <a:rPr lang="en-US" sz="2800" b="1">
                <a:latin typeface="Times New Roman" pitchFamily="1" charset="0"/>
              </a:rPr>
              <a:t>response</a:t>
            </a:r>
            <a:endParaRPr lang="en-US" b="1">
              <a:latin typeface="Times New Roman" pitchFamily="1" charset="0"/>
            </a:endParaRPr>
          </a:p>
        </p:txBody>
      </p:sp>
      <p:sp>
        <p:nvSpPr>
          <p:cNvPr id="527385" name="Text Box 25"/>
          <p:cNvSpPr txBox="1">
            <a:spLocks noChangeArrowheads="1"/>
          </p:cNvSpPr>
          <p:nvPr/>
        </p:nvSpPr>
        <p:spPr bwMode="auto">
          <a:xfrm>
            <a:off x="5483225" y="2233613"/>
            <a:ext cx="1135063" cy="860425"/>
          </a:xfrm>
          <a:prstGeom prst="rect">
            <a:avLst/>
          </a:prstGeom>
          <a:noFill/>
          <a:ln w="9525">
            <a:noFill/>
            <a:miter lim="800000"/>
            <a:headEnd/>
            <a:tailEnd/>
          </a:ln>
          <a:effectLst/>
        </p:spPr>
        <p:txBody>
          <a:bodyPr wrap="none" anchor="b">
            <a:spAutoFit/>
          </a:bodyPr>
          <a:lstStyle/>
          <a:p>
            <a:pPr algn="ctr" eaLnBrk="0" hangingPunct="0">
              <a:lnSpc>
                <a:spcPct val="90000"/>
              </a:lnSpc>
            </a:pPr>
            <a:r>
              <a:rPr lang="en-US" sz="2800" b="1">
                <a:latin typeface="Times New Roman" pitchFamily="1" charset="0"/>
              </a:rPr>
              <a:t>About</a:t>
            </a:r>
            <a:br>
              <a:rPr lang="en-US" sz="2800" b="1">
                <a:latin typeface="Times New Roman" pitchFamily="1" charset="0"/>
              </a:rPr>
            </a:br>
            <a:r>
              <a:rPr lang="en-US" sz="2800" b="1">
                <a:latin typeface="Times New Roman" pitchFamily="1" charset="0"/>
              </a:rPr>
              <a:t>9 mo.</a:t>
            </a:r>
          </a:p>
        </p:txBody>
      </p:sp>
      <p:sp>
        <p:nvSpPr>
          <p:cNvPr id="527386" name="Text Box 26"/>
          <p:cNvSpPr txBox="1">
            <a:spLocks noChangeArrowheads="1"/>
          </p:cNvSpPr>
          <p:nvPr/>
        </p:nvSpPr>
        <p:spPr bwMode="auto">
          <a:xfrm rot="5399119">
            <a:off x="-678656" y="1715294"/>
            <a:ext cx="2574925" cy="519113"/>
          </a:xfrm>
          <a:prstGeom prst="rect">
            <a:avLst/>
          </a:prstGeom>
          <a:noFill/>
          <a:ln w="9525">
            <a:noFill/>
            <a:miter lim="800000"/>
            <a:headEnd/>
            <a:tailEnd/>
          </a:ln>
          <a:effectLst/>
        </p:spPr>
        <p:txBody>
          <a:bodyPr>
            <a:spAutoFit/>
          </a:bodyPr>
          <a:lstStyle/>
          <a:p>
            <a:pPr eaLnBrk="0" hangingPunct="0">
              <a:spcBef>
                <a:spcPct val="50000"/>
              </a:spcBef>
            </a:pPr>
            <a:r>
              <a:rPr lang="en-US" sz="2800" b="1">
                <a:solidFill>
                  <a:srgbClr val="000000"/>
                </a:solidFill>
                <a:latin typeface="Times New Roman" pitchFamily="1" charset="0"/>
              </a:rPr>
              <a:t>Inoculation</a:t>
            </a:r>
            <a:endParaRPr lang="en-US" sz="2800" b="1">
              <a:latin typeface="Times New Roman" pitchFamily="1" charset="0"/>
            </a:endParaRPr>
          </a:p>
        </p:txBody>
      </p:sp>
      <p:sp>
        <p:nvSpPr>
          <p:cNvPr id="29" name="Espace réservé du pied de page 28"/>
          <p:cNvSpPr>
            <a:spLocks noGrp="1"/>
          </p:cNvSpPr>
          <p:nvPr>
            <p:ph type="ftr" sz="quarter" idx="11"/>
          </p:nvPr>
        </p:nvSpPr>
        <p:spPr/>
        <p:txBody>
          <a:bodyPr/>
          <a:lstStyle/>
          <a:p>
            <a:endParaRPr lang="fr-BE"/>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2"/>
          <p:cNvSpPr>
            <a:spLocks noGrp="1" noChangeArrowheads="1"/>
          </p:cNvSpPr>
          <p:nvPr>
            <p:ph type="title"/>
          </p:nvPr>
        </p:nvSpPr>
        <p:spPr/>
        <p:txBody>
          <a:bodyPr/>
          <a:lstStyle/>
          <a:p>
            <a:endParaRPr lang="fr-CA" sz="3400" dirty="0"/>
          </a:p>
        </p:txBody>
      </p:sp>
      <p:sp>
        <p:nvSpPr>
          <p:cNvPr id="535555" name="Rectangle 3"/>
          <p:cNvSpPr>
            <a:spLocks noGrp="1" noChangeArrowheads="1"/>
          </p:cNvSpPr>
          <p:nvPr>
            <p:ph type="body" sz="half" idx="1"/>
          </p:nvPr>
        </p:nvSpPr>
        <p:spPr>
          <a:xfrm>
            <a:off x="428596" y="1214422"/>
            <a:ext cx="4562504" cy="5072098"/>
          </a:xfrm>
        </p:spPr>
        <p:txBody>
          <a:bodyPr/>
          <a:lstStyle/>
          <a:p>
            <a:r>
              <a:rPr lang="fr-CA" sz="2800" dirty="0" smtClean="0"/>
              <a:t>Contrôle HIV+?</a:t>
            </a:r>
          </a:p>
          <a:p>
            <a:endParaRPr lang="fr-CA" sz="2800" dirty="0"/>
          </a:p>
          <a:p>
            <a:r>
              <a:rPr lang="fr-CA" sz="2800" dirty="0" smtClean="0"/>
              <a:t>Arrêt du tabac</a:t>
            </a:r>
          </a:p>
          <a:p>
            <a:endParaRPr lang="fr-CA" sz="2800" dirty="0" smtClean="0"/>
          </a:p>
          <a:p>
            <a:r>
              <a:rPr lang="fr-CA" sz="2800" dirty="0" smtClean="0"/>
              <a:t>Traitez localement par  </a:t>
            </a:r>
            <a:r>
              <a:rPr lang="fr-CA" sz="2800" dirty="0" err="1" smtClean="0"/>
              <a:t>imiquimod</a:t>
            </a:r>
            <a:r>
              <a:rPr lang="fr-CA" sz="2800" dirty="0" smtClean="0"/>
              <a:t>  avant toute chirurgie</a:t>
            </a:r>
          </a:p>
          <a:p>
            <a:endParaRPr lang="fr-CA" sz="2800" dirty="0" smtClean="0"/>
          </a:p>
          <a:p>
            <a:r>
              <a:rPr lang="fr-CA" sz="2800" dirty="0" smtClean="0"/>
              <a:t>Vacciner le nouveau partenaire F ou H</a:t>
            </a:r>
          </a:p>
          <a:p>
            <a:pPr>
              <a:buNone/>
            </a:pPr>
            <a:endParaRPr lang="fr-CA" sz="2800" dirty="0"/>
          </a:p>
        </p:txBody>
      </p:sp>
      <p:pic>
        <p:nvPicPr>
          <p:cNvPr id="535556" name="Picture 4" descr="P1010002"/>
          <p:cNvPicPr>
            <a:picLocks noGrp="1" noChangeAspect="1" noChangeArrowheads="1"/>
          </p:cNvPicPr>
          <p:nvPr>
            <p:ph sz="quarter" idx="2"/>
          </p:nvPr>
        </p:nvPicPr>
        <p:blipFill>
          <a:blip r:embed="rId2" cstate="print"/>
          <a:srcRect/>
          <a:stretch>
            <a:fillRect/>
          </a:stretch>
        </p:blipFill>
        <p:spPr>
          <a:xfrm>
            <a:off x="4930775" y="1241425"/>
            <a:ext cx="4213225" cy="5616575"/>
          </a:xfrm>
          <a:noFill/>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endParaRPr lang="fr-BE"/>
          </a:p>
        </p:txBody>
      </p:sp>
      <p:pic>
        <p:nvPicPr>
          <p:cNvPr id="183298" name="Picture 2" descr="C:\Users\Magali\AppData\Local\Microsoft\Windows\Temporary Internet Files\Low\Content.IE5\OLGAQIPR\image001[1].jpg"/>
          <p:cNvPicPr>
            <a:picLocks noChangeAspect="1" noChangeArrowheads="1"/>
          </p:cNvPicPr>
          <p:nvPr/>
        </p:nvPicPr>
        <p:blipFill>
          <a:blip r:embed="rId2"/>
          <a:srcRect/>
          <a:stretch>
            <a:fillRect/>
          </a:stretch>
        </p:blipFill>
        <p:spPr bwMode="auto">
          <a:xfrm>
            <a:off x="0" y="1857364"/>
            <a:ext cx="9144000" cy="2743211"/>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P1060211.JPG"/>
          <p:cNvPicPr>
            <a:picLocks noChangeAspect="1"/>
          </p:cNvPicPr>
          <p:nvPr/>
        </p:nvPicPr>
        <p:blipFill>
          <a:blip r:embed="rId2" cstate="print"/>
          <a:srcRect b="6742"/>
          <a:stretch>
            <a:fillRect/>
          </a:stretch>
        </p:blipFill>
        <p:spPr>
          <a:xfrm>
            <a:off x="1714480" y="0"/>
            <a:ext cx="5949091" cy="6858000"/>
          </a:xfrm>
          <a:prstGeom prst="rect">
            <a:avLst/>
          </a:prstGeom>
        </p:spPr>
      </p:pic>
      <p:sp>
        <p:nvSpPr>
          <p:cNvPr id="6" name="Espace réservé du pied de page 5"/>
          <p:cNvSpPr>
            <a:spLocks noGrp="1"/>
          </p:cNvSpPr>
          <p:nvPr>
            <p:ph type="ftr" sz="quarter" idx="11"/>
          </p:nvPr>
        </p:nvSpPr>
        <p:spPr/>
        <p:txBody>
          <a:bodyPr/>
          <a:lstStyle/>
          <a:p>
            <a:endParaRPr lang="fr-BE"/>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0" y="1371600"/>
            <a:ext cx="9144000" cy="2843218"/>
          </a:xfrm>
        </p:spPr>
        <p:txBody>
          <a:bodyPr>
            <a:normAutofit/>
          </a:bodyPr>
          <a:lstStyle/>
          <a:p>
            <a:pPr algn="l" eaLnBrk="1" hangingPunct="1"/>
            <a:r>
              <a:rPr lang="de-DE" sz="5400" b="1" dirty="0" smtClean="0"/>
              <a:t>HPV- </a:t>
            </a:r>
            <a:r>
              <a:rPr lang="de-DE" sz="5400" b="1" dirty="0" err="1" smtClean="0"/>
              <a:t>vaccine</a:t>
            </a:r>
            <a:r>
              <a:rPr lang="de-DE" sz="5400" b="1" dirty="0" smtClean="0"/>
              <a:t> </a:t>
            </a:r>
            <a:r>
              <a:rPr lang="de-DE" sz="5400" b="1" dirty="0" err="1" smtClean="0"/>
              <a:t>and</a:t>
            </a:r>
            <a:r>
              <a:rPr lang="de-DE" sz="5400" b="1" dirty="0" smtClean="0"/>
              <a:t> </a:t>
            </a:r>
            <a:r>
              <a:rPr lang="de-DE" sz="5400" b="1" dirty="0" err="1" smtClean="0"/>
              <a:t>vulvar</a:t>
            </a:r>
            <a:r>
              <a:rPr lang="de-DE" sz="5400" b="1" dirty="0" smtClean="0"/>
              <a:t> </a:t>
            </a:r>
            <a:r>
              <a:rPr lang="de-DE" sz="5400" b="1" dirty="0" err="1" smtClean="0"/>
              <a:t>disease</a:t>
            </a:r>
            <a:endParaRPr lang="de-AT" sz="5400" dirty="0" smtClean="0"/>
          </a:p>
        </p:txBody>
      </p:sp>
      <p:sp>
        <p:nvSpPr>
          <p:cNvPr id="17411" name="Rectangle 3"/>
          <p:cNvSpPr>
            <a:spLocks noGrp="1" noChangeArrowheads="1"/>
          </p:cNvSpPr>
          <p:nvPr>
            <p:ph type="subTitle" idx="1"/>
          </p:nvPr>
        </p:nvSpPr>
        <p:spPr>
          <a:xfrm>
            <a:off x="1295400" y="4500570"/>
            <a:ext cx="6400800" cy="1595430"/>
          </a:xfrm>
        </p:spPr>
        <p:txBody>
          <a:bodyPr>
            <a:noAutofit/>
          </a:bodyPr>
          <a:lstStyle/>
          <a:p>
            <a:pPr algn="ctr" eaLnBrk="1" hangingPunct="1"/>
            <a:r>
              <a:rPr lang="de-DE" sz="2800" b="1" dirty="0" smtClean="0"/>
              <a:t>Elmar A. </a:t>
            </a:r>
            <a:r>
              <a:rPr lang="de-DE" sz="2800" b="1" dirty="0" err="1" smtClean="0"/>
              <a:t>Joura</a:t>
            </a:r>
            <a:endParaRPr lang="de-DE" sz="2800" b="1" dirty="0" smtClean="0"/>
          </a:p>
          <a:p>
            <a:pPr algn="ctr" eaLnBrk="1" hangingPunct="1"/>
            <a:r>
              <a:rPr lang="de-DE" sz="2800" b="1" dirty="0" smtClean="0"/>
              <a:t>Universitätsklinik für Frauenheilkunde Wien</a:t>
            </a:r>
            <a:endParaRPr lang="de-AT" sz="2800" b="1" dirty="0" smtClean="0"/>
          </a:p>
        </p:txBody>
      </p:sp>
      <p:sp>
        <p:nvSpPr>
          <p:cNvPr id="17412" name="Text Box 4"/>
          <p:cNvSpPr txBox="1">
            <a:spLocks noChangeArrowheads="1"/>
          </p:cNvSpPr>
          <p:nvPr/>
        </p:nvSpPr>
        <p:spPr bwMode="auto">
          <a:xfrm>
            <a:off x="5181600" y="6096000"/>
            <a:ext cx="3733800" cy="615950"/>
          </a:xfrm>
          <a:prstGeom prst="rect">
            <a:avLst/>
          </a:prstGeom>
          <a:noFill/>
          <a:ln w="9525">
            <a:noFill/>
            <a:miter lim="800000"/>
            <a:headEnd/>
            <a:tailEnd/>
          </a:ln>
        </p:spPr>
        <p:txBody>
          <a:bodyPr>
            <a:spAutoFit/>
          </a:bodyPr>
          <a:lstStyle/>
          <a:p>
            <a:pPr algn="r" eaLnBrk="1" hangingPunct="1">
              <a:spcBef>
                <a:spcPct val="50000"/>
              </a:spcBef>
            </a:pPr>
            <a:r>
              <a:rPr lang="de-DE" sz="1800" b="1"/>
              <a:t>Edinburgh, 12. 9. 2009</a:t>
            </a:r>
            <a:br>
              <a:rPr lang="de-DE" sz="1800" b="1"/>
            </a:br>
            <a:r>
              <a:rPr lang="de-DE" sz="1600" b="1"/>
              <a:t>ISSVD Postgraduate Course</a:t>
            </a:r>
            <a:endParaRPr lang="de-AT" sz="1800" b="1"/>
          </a:p>
        </p:txBody>
      </p:sp>
      <p:pic>
        <p:nvPicPr>
          <p:cNvPr id="17413" name="Picture 5" descr="logo">
            <a:hlinkClick r:id=""/>
          </p:cNvPr>
          <p:cNvPicPr>
            <a:picLocks noChangeAspect="1" noChangeArrowheads="1"/>
          </p:cNvPicPr>
          <p:nvPr/>
        </p:nvPicPr>
        <p:blipFill>
          <a:blip r:embed="rId3"/>
          <a:srcRect/>
          <a:stretch>
            <a:fillRect/>
          </a:stretch>
        </p:blipFill>
        <p:spPr bwMode="auto">
          <a:xfrm>
            <a:off x="250825" y="333375"/>
            <a:ext cx="1638300" cy="523875"/>
          </a:xfrm>
          <a:prstGeom prst="rect">
            <a:avLst/>
          </a:prstGeom>
          <a:noFill/>
          <a:ln w="9525">
            <a:noFill/>
            <a:miter lim="800000"/>
            <a:headEnd/>
            <a:tailEnd/>
          </a:ln>
        </p:spPr>
      </p:pic>
      <p:pic>
        <p:nvPicPr>
          <p:cNvPr id="17414" name="Picture 6" descr="03_p06_VLP_pieces copy"/>
          <p:cNvPicPr>
            <a:picLocks noChangeAspect="1" noChangeArrowheads="1"/>
          </p:cNvPicPr>
          <p:nvPr/>
        </p:nvPicPr>
        <p:blipFill>
          <a:blip r:embed="rId4" cstate="print">
            <a:lum contrast="18000"/>
          </a:blip>
          <a:srcRect/>
          <a:stretch>
            <a:fillRect/>
          </a:stretch>
        </p:blipFill>
        <p:spPr bwMode="ltGray">
          <a:xfrm>
            <a:off x="4357686" y="428604"/>
            <a:ext cx="4191000" cy="2328863"/>
          </a:xfrm>
          <a:prstGeom prst="rect">
            <a:avLst/>
          </a:prstGeom>
          <a:noFill/>
          <a:ln w="19050">
            <a:solidFill>
              <a:srgbClr val="336699"/>
            </a:solidFill>
            <a:miter lim="800000"/>
            <a:headEnd/>
            <a:tailEnd/>
          </a:ln>
        </p:spPr>
      </p:pic>
      <p:sp>
        <p:nvSpPr>
          <p:cNvPr id="9" name="Espace réservé du pied de page 8"/>
          <p:cNvSpPr>
            <a:spLocks noGrp="1"/>
          </p:cNvSpPr>
          <p:nvPr>
            <p:ph type="ftr" sz="quarter" idx="11"/>
          </p:nvPr>
        </p:nvSpPr>
        <p:spPr/>
        <p:txBody>
          <a:bodyPr/>
          <a:lstStyle/>
          <a:p>
            <a:endParaRPr lang="fr-BE"/>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4246563" y="5943600"/>
            <a:ext cx="4897437" cy="611188"/>
          </a:xfrm>
          <a:prstGeom prst="rect">
            <a:avLst/>
          </a:prstGeom>
          <a:noFill/>
          <a:ln w="12700">
            <a:noFill/>
            <a:miter lim="800000"/>
            <a:headEnd/>
            <a:tailEnd/>
          </a:ln>
        </p:spPr>
        <p:txBody>
          <a:bodyPr anchor="ctr">
            <a:spAutoFit/>
          </a:bodyPr>
          <a:lstStyle/>
          <a:p>
            <a:pPr eaLnBrk="1" hangingPunct="1"/>
            <a:r>
              <a:rPr lang="sv-SE" sz="1800" baseline="30000"/>
              <a:t>1.</a:t>
            </a:r>
            <a:r>
              <a:rPr lang="sv-SE" sz="1800"/>
              <a:t> </a:t>
            </a:r>
            <a:r>
              <a:rPr lang="sv-SE" sz="1600" b="1"/>
              <a:t>Insinga RP, Dasbach EJ, Myers ER. </a:t>
            </a:r>
            <a:r>
              <a:rPr lang="en-US" sz="1600" b="1" i="1"/>
              <a:t>Clin Infect Dis.</a:t>
            </a:r>
            <a:r>
              <a:rPr lang="en-US" sz="1600" b="1"/>
              <a:t> 2003;36:1397–1403.</a:t>
            </a:r>
            <a:endParaRPr lang="en-US" sz="1800" b="1"/>
          </a:p>
        </p:txBody>
      </p:sp>
      <p:grpSp>
        <p:nvGrpSpPr>
          <p:cNvPr id="2" name="Group 3"/>
          <p:cNvGrpSpPr>
            <a:grpSpLocks/>
          </p:cNvGrpSpPr>
          <p:nvPr/>
        </p:nvGrpSpPr>
        <p:grpSpPr bwMode="auto">
          <a:xfrm>
            <a:off x="827088" y="1989138"/>
            <a:ext cx="7705725" cy="2908300"/>
            <a:chOff x="294" y="1545"/>
            <a:chExt cx="5399" cy="2310"/>
          </a:xfrm>
        </p:grpSpPr>
        <p:sp>
          <p:nvSpPr>
            <p:cNvPr id="25607" name="Text Box 4"/>
            <p:cNvSpPr txBox="1">
              <a:spLocks noChangeArrowheads="1"/>
            </p:cNvSpPr>
            <p:nvPr/>
          </p:nvSpPr>
          <p:spPr bwMode="auto">
            <a:xfrm rot="-5400000">
              <a:off x="-487" y="2477"/>
              <a:ext cx="1798" cy="236"/>
            </a:xfrm>
            <a:prstGeom prst="rect">
              <a:avLst/>
            </a:prstGeom>
            <a:noFill/>
            <a:ln w="15875">
              <a:noFill/>
              <a:miter lim="800000"/>
              <a:headEnd/>
              <a:tailEnd/>
            </a:ln>
          </p:spPr>
          <p:txBody>
            <a:bodyPr>
              <a:spAutoFit/>
            </a:bodyPr>
            <a:lstStyle/>
            <a:p>
              <a:pPr algn="ctr">
                <a:spcBef>
                  <a:spcPct val="50000"/>
                </a:spcBef>
              </a:pPr>
              <a:r>
                <a:rPr lang="en-US" sz="1600" b="1">
                  <a:cs typeface="Arial" charset="0"/>
                </a:rPr>
                <a:t>Cases  per 1,000</a:t>
              </a:r>
            </a:p>
          </p:txBody>
        </p:sp>
        <p:sp>
          <p:nvSpPr>
            <p:cNvPr id="28677" name="Rectangle 5"/>
            <p:cNvSpPr>
              <a:spLocks noChangeArrowheads="1"/>
            </p:cNvSpPr>
            <p:nvPr/>
          </p:nvSpPr>
          <p:spPr bwMode="auto">
            <a:xfrm>
              <a:off x="853" y="3555"/>
              <a:ext cx="274" cy="47"/>
            </a:xfrm>
            <a:prstGeom prst="rect">
              <a:avLst/>
            </a:prstGeom>
            <a:gradFill rotWithShape="1">
              <a:gsLst>
                <a:gs pos="0">
                  <a:schemeClr val="hlink"/>
                </a:gs>
                <a:gs pos="100000">
                  <a:schemeClr val="hlink">
                    <a:gamma/>
                    <a:shade val="46275"/>
                    <a:invGamma/>
                  </a:schemeClr>
                </a:gs>
              </a:gsLst>
              <a:lin ang="5400000" scaled="1"/>
            </a:gradFill>
            <a:ln w="9525">
              <a:solidFill>
                <a:schemeClr val="tx1"/>
              </a:solidFill>
              <a:miter lim="800000"/>
              <a:headEnd/>
              <a:tailEnd/>
            </a:ln>
          </p:spPr>
          <p:txBody>
            <a:bodyPr/>
            <a:lstStyle/>
            <a:p>
              <a:pPr eaLnBrk="1" hangingPunct="1"/>
              <a:endParaRPr lang="en-US" sz="1800"/>
            </a:p>
          </p:txBody>
        </p:sp>
        <p:sp>
          <p:nvSpPr>
            <p:cNvPr id="28678" name="Rectangle 6"/>
            <p:cNvSpPr>
              <a:spLocks noChangeArrowheads="1"/>
            </p:cNvSpPr>
            <p:nvPr/>
          </p:nvSpPr>
          <p:spPr bwMode="auto">
            <a:xfrm>
              <a:off x="1344" y="3483"/>
              <a:ext cx="278" cy="119"/>
            </a:xfrm>
            <a:prstGeom prst="rect">
              <a:avLst/>
            </a:prstGeom>
            <a:gradFill rotWithShape="1">
              <a:gsLst>
                <a:gs pos="0">
                  <a:schemeClr val="hlink"/>
                </a:gs>
                <a:gs pos="100000">
                  <a:schemeClr val="hlink">
                    <a:gamma/>
                    <a:shade val="46275"/>
                    <a:invGamma/>
                  </a:schemeClr>
                </a:gs>
              </a:gsLst>
              <a:lin ang="5400000" scaled="1"/>
            </a:gradFill>
            <a:ln w="9525">
              <a:solidFill>
                <a:schemeClr val="tx1"/>
              </a:solidFill>
              <a:miter lim="800000"/>
              <a:headEnd/>
              <a:tailEnd/>
            </a:ln>
          </p:spPr>
          <p:txBody>
            <a:bodyPr/>
            <a:lstStyle/>
            <a:p>
              <a:pPr eaLnBrk="1" hangingPunct="1"/>
              <a:endParaRPr lang="en-US" sz="1800"/>
            </a:p>
          </p:txBody>
        </p:sp>
        <p:sp>
          <p:nvSpPr>
            <p:cNvPr id="28679" name="Rectangle 7"/>
            <p:cNvSpPr>
              <a:spLocks noChangeArrowheads="1"/>
            </p:cNvSpPr>
            <p:nvPr/>
          </p:nvSpPr>
          <p:spPr bwMode="auto">
            <a:xfrm>
              <a:off x="1838" y="2787"/>
              <a:ext cx="278" cy="815"/>
            </a:xfrm>
            <a:prstGeom prst="rect">
              <a:avLst/>
            </a:prstGeom>
            <a:gradFill rotWithShape="1">
              <a:gsLst>
                <a:gs pos="0">
                  <a:schemeClr val="hlink"/>
                </a:gs>
                <a:gs pos="100000">
                  <a:schemeClr val="hlink">
                    <a:gamma/>
                    <a:shade val="46275"/>
                    <a:invGamma/>
                  </a:schemeClr>
                </a:gs>
              </a:gsLst>
              <a:lin ang="5400000" scaled="1"/>
            </a:gradFill>
            <a:ln w="9525">
              <a:solidFill>
                <a:schemeClr val="tx1"/>
              </a:solidFill>
              <a:miter lim="800000"/>
              <a:headEnd/>
              <a:tailEnd/>
            </a:ln>
          </p:spPr>
          <p:txBody>
            <a:bodyPr/>
            <a:lstStyle/>
            <a:p>
              <a:pPr eaLnBrk="1" hangingPunct="1"/>
              <a:endParaRPr lang="en-US" sz="1800"/>
            </a:p>
          </p:txBody>
        </p:sp>
        <p:sp>
          <p:nvSpPr>
            <p:cNvPr id="28680" name="Rectangle 8"/>
            <p:cNvSpPr>
              <a:spLocks noChangeArrowheads="1"/>
            </p:cNvSpPr>
            <p:nvPr/>
          </p:nvSpPr>
          <p:spPr bwMode="auto">
            <a:xfrm>
              <a:off x="2332" y="1838"/>
              <a:ext cx="277" cy="1764"/>
            </a:xfrm>
            <a:prstGeom prst="rect">
              <a:avLst/>
            </a:prstGeom>
            <a:gradFill rotWithShape="1">
              <a:gsLst>
                <a:gs pos="0">
                  <a:schemeClr val="hlink"/>
                </a:gs>
                <a:gs pos="100000">
                  <a:schemeClr val="hlink">
                    <a:gamma/>
                    <a:shade val="46275"/>
                    <a:invGamma/>
                  </a:schemeClr>
                </a:gs>
              </a:gsLst>
              <a:lin ang="5400000" scaled="1"/>
            </a:gradFill>
            <a:ln w="9525">
              <a:solidFill>
                <a:schemeClr val="tx1"/>
              </a:solidFill>
              <a:miter lim="800000"/>
              <a:headEnd/>
              <a:tailEnd/>
            </a:ln>
          </p:spPr>
          <p:txBody>
            <a:bodyPr/>
            <a:lstStyle/>
            <a:p>
              <a:pPr eaLnBrk="1" hangingPunct="1"/>
              <a:endParaRPr lang="en-US" sz="1800"/>
            </a:p>
          </p:txBody>
        </p:sp>
        <p:sp>
          <p:nvSpPr>
            <p:cNvPr id="28681" name="Rectangle 9"/>
            <p:cNvSpPr>
              <a:spLocks noChangeArrowheads="1"/>
            </p:cNvSpPr>
            <p:nvPr/>
          </p:nvSpPr>
          <p:spPr bwMode="auto">
            <a:xfrm>
              <a:off x="2824" y="2481"/>
              <a:ext cx="288" cy="1121"/>
            </a:xfrm>
            <a:prstGeom prst="rect">
              <a:avLst/>
            </a:prstGeom>
            <a:gradFill rotWithShape="1">
              <a:gsLst>
                <a:gs pos="0">
                  <a:schemeClr val="hlink"/>
                </a:gs>
                <a:gs pos="100000">
                  <a:schemeClr val="hlink">
                    <a:gamma/>
                    <a:shade val="46275"/>
                    <a:invGamma/>
                  </a:schemeClr>
                </a:gs>
              </a:gsLst>
              <a:lin ang="5400000" scaled="1"/>
            </a:gradFill>
            <a:ln w="9525">
              <a:solidFill>
                <a:schemeClr val="tx1"/>
              </a:solidFill>
              <a:miter lim="800000"/>
              <a:headEnd/>
              <a:tailEnd/>
            </a:ln>
          </p:spPr>
          <p:txBody>
            <a:bodyPr/>
            <a:lstStyle/>
            <a:p>
              <a:pPr eaLnBrk="1" hangingPunct="1"/>
              <a:endParaRPr lang="en-US" sz="1800"/>
            </a:p>
          </p:txBody>
        </p:sp>
        <p:sp>
          <p:nvSpPr>
            <p:cNvPr id="28682" name="Rectangle 10"/>
            <p:cNvSpPr>
              <a:spLocks noChangeArrowheads="1"/>
            </p:cNvSpPr>
            <p:nvPr/>
          </p:nvSpPr>
          <p:spPr bwMode="auto">
            <a:xfrm>
              <a:off x="3324" y="2851"/>
              <a:ext cx="278" cy="750"/>
            </a:xfrm>
            <a:prstGeom prst="rect">
              <a:avLst/>
            </a:prstGeom>
            <a:gradFill rotWithShape="1">
              <a:gsLst>
                <a:gs pos="0">
                  <a:schemeClr val="hlink"/>
                </a:gs>
                <a:gs pos="100000">
                  <a:schemeClr val="hlink">
                    <a:gamma/>
                    <a:shade val="46275"/>
                    <a:invGamma/>
                  </a:schemeClr>
                </a:gs>
              </a:gsLst>
              <a:lin ang="5400000" scaled="1"/>
            </a:gradFill>
            <a:ln w="9525">
              <a:solidFill>
                <a:schemeClr val="tx1"/>
              </a:solidFill>
              <a:miter lim="800000"/>
              <a:headEnd/>
              <a:tailEnd/>
            </a:ln>
          </p:spPr>
          <p:txBody>
            <a:bodyPr/>
            <a:lstStyle/>
            <a:p>
              <a:pPr eaLnBrk="1" hangingPunct="1"/>
              <a:endParaRPr lang="en-US" sz="1800"/>
            </a:p>
          </p:txBody>
        </p:sp>
        <p:sp>
          <p:nvSpPr>
            <p:cNvPr id="28683" name="Rectangle 11"/>
            <p:cNvSpPr>
              <a:spLocks noChangeArrowheads="1"/>
            </p:cNvSpPr>
            <p:nvPr/>
          </p:nvSpPr>
          <p:spPr bwMode="auto">
            <a:xfrm>
              <a:off x="3819" y="3037"/>
              <a:ext cx="277" cy="565"/>
            </a:xfrm>
            <a:prstGeom prst="rect">
              <a:avLst/>
            </a:prstGeom>
            <a:gradFill rotWithShape="1">
              <a:gsLst>
                <a:gs pos="0">
                  <a:schemeClr val="hlink"/>
                </a:gs>
                <a:gs pos="100000">
                  <a:schemeClr val="hlink">
                    <a:gamma/>
                    <a:shade val="46275"/>
                    <a:invGamma/>
                  </a:schemeClr>
                </a:gs>
              </a:gsLst>
              <a:lin ang="5400000" scaled="1"/>
            </a:gradFill>
            <a:ln w="9525">
              <a:solidFill>
                <a:schemeClr val="tx1"/>
              </a:solidFill>
              <a:miter lim="800000"/>
              <a:headEnd/>
              <a:tailEnd/>
            </a:ln>
          </p:spPr>
          <p:txBody>
            <a:bodyPr/>
            <a:lstStyle/>
            <a:p>
              <a:pPr eaLnBrk="1" hangingPunct="1"/>
              <a:endParaRPr lang="en-US" sz="1800"/>
            </a:p>
          </p:txBody>
        </p:sp>
        <p:sp>
          <p:nvSpPr>
            <p:cNvPr id="28684" name="Rectangle 12"/>
            <p:cNvSpPr>
              <a:spLocks noChangeArrowheads="1"/>
            </p:cNvSpPr>
            <p:nvPr/>
          </p:nvSpPr>
          <p:spPr bwMode="auto">
            <a:xfrm>
              <a:off x="4312" y="3209"/>
              <a:ext cx="278" cy="392"/>
            </a:xfrm>
            <a:prstGeom prst="rect">
              <a:avLst/>
            </a:prstGeom>
            <a:gradFill rotWithShape="1">
              <a:gsLst>
                <a:gs pos="0">
                  <a:schemeClr val="hlink"/>
                </a:gs>
                <a:gs pos="100000">
                  <a:schemeClr val="hlink">
                    <a:gamma/>
                    <a:shade val="46275"/>
                    <a:invGamma/>
                  </a:schemeClr>
                </a:gs>
              </a:gsLst>
              <a:lin ang="5400000" scaled="1"/>
            </a:gradFill>
            <a:ln w="9525">
              <a:solidFill>
                <a:schemeClr val="tx1"/>
              </a:solidFill>
              <a:miter lim="800000"/>
              <a:headEnd/>
              <a:tailEnd/>
            </a:ln>
          </p:spPr>
          <p:txBody>
            <a:bodyPr/>
            <a:lstStyle/>
            <a:p>
              <a:pPr eaLnBrk="1" hangingPunct="1"/>
              <a:endParaRPr lang="en-US" sz="1800"/>
            </a:p>
          </p:txBody>
        </p:sp>
        <p:sp>
          <p:nvSpPr>
            <p:cNvPr id="28685" name="Rectangle 13"/>
            <p:cNvSpPr>
              <a:spLocks noChangeArrowheads="1"/>
            </p:cNvSpPr>
            <p:nvPr/>
          </p:nvSpPr>
          <p:spPr bwMode="auto">
            <a:xfrm>
              <a:off x="4807" y="3196"/>
              <a:ext cx="277" cy="406"/>
            </a:xfrm>
            <a:prstGeom prst="rect">
              <a:avLst/>
            </a:prstGeom>
            <a:gradFill rotWithShape="1">
              <a:gsLst>
                <a:gs pos="0">
                  <a:schemeClr val="hlink"/>
                </a:gs>
                <a:gs pos="100000">
                  <a:schemeClr val="hlink">
                    <a:gamma/>
                    <a:shade val="46275"/>
                    <a:invGamma/>
                  </a:schemeClr>
                </a:gs>
              </a:gsLst>
              <a:lin ang="5400000" scaled="1"/>
            </a:gradFill>
            <a:ln w="9525">
              <a:solidFill>
                <a:schemeClr val="tx1"/>
              </a:solidFill>
              <a:miter lim="800000"/>
              <a:headEnd/>
              <a:tailEnd/>
            </a:ln>
          </p:spPr>
          <p:txBody>
            <a:bodyPr/>
            <a:lstStyle/>
            <a:p>
              <a:pPr eaLnBrk="1" hangingPunct="1"/>
              <a:endParaRPr lang="en-US" sz="1800"/>
            </a:p>
          </p:txBody>
        </p:sp>
        <p:sp>
          <p:nvSpPr>
            <p:cNvPr id="28686" name="Rectangle 14"/>
            <p:cNvSpPr>
              <a:spLocks noChangeArrowheads="1"/>
            </p:cNvSpPr>
            <p:nvPr/>
          </p:nvSpPr>
          <p:spPr bwMode="auto">
            <a:xfrm>
              <a:off x="5300" y="3363"/>
              <a:ext cx="277" cy="238"/>
            </a:xfrm>
            <a:prstGeom prst="rect">
              <a:avLst/>
            </a:prstGeom>
            <a:gradFill rotWithShape="1">
              <a:gsLst>
                <a:gs pos="0">
                  <a:schemeClr val="hlink"/>
                </a:gs>
                <a:gs pos="100000">
                  <a:schemeClr val="hlink">
                    <a:gamma/>
                    <a:shade val="46275"/>
                    <a:invGamma/>
                  </a:schemeClr>
                </a:gs>
              </a:gsLst>
              <a:lin ang="5400000" scaled="1"/>
            </a:gradFill>
            <a:ln w="9525">
              <a:solidFill>
                <a:schemeClr val="tx1"/>
              </a:solidFill>
              <a:miter lim="800000"/>
              <a:headEnd/>
              <a:tailEnd/>
            </a:ln>
          </p:spPr>
          <p:txBody>
            <a:bodyPr/>
            <a:lstStyle/>
            <a:p>
              <a:pPr eaLnBrk="1" hangingPunct="1"/>
              <a:endParaRPr lang="en-US" sz="1800"/>
            </a:p>
          </p:txBody>
        </p:sp>
        <p:sp>
          <p:nvSpPr>
            <p:cNvPr id="25618" name="Line 15"/>
            <p:cNvSpPr>
              <a:spLocks noChangeShapeType="1"/>
            </p:cNvSpPr>
            <p:nvPr/>
          </p:nvSpPr>
          <p:spPr bwMode="auto">
            <a:xfrm>
              <a:off x="730" y="1614"/>
              <a:ext cx="1" cy="1988"/>
            </a:xfrm>
            <a:prstGeom prst="line">
              <a:avLst/>
            </a:prstGeom>
            <a:noFill/>
            <a:ln w="19050">
              <a:solidFill>
                <a:schemeClr val="tx1"/>
              </a:solidFill>
              <a:round/>
              <a:headEnd/>
              <a:tailEnd/>
            </a:ln>
          </p:spPr>
          <p:txBody>
            <a:bodyPr/>
            <a:lstStyle/>
            <a:p>
              <a:endParaRPr lang="fr-BE"/>
            </a:p>
          </p:txBody>
        </p:sp>
        <p:sp>
          <p:nvSpPr>
            <p:cNvPr id="25619" name="Line 16"/>
            <p:cNvSpPr>
              <a:spLocks noChangeShapeType="1"/>
            </p:cNvSpPr>
            <p:nvPr/>
          </p:nvSpPr>
          <p:spPr bwMode="auto">
            <a:xfrm>
              <a:off x="687" y="3602"/>
              <a:ext cx="43" cy="1"/>
            </a:xfrm>
            <a:prstGeom prst="line">
              <a:avLst/>
            </a:prstGeom>
            <a:noFill/>
            <a:ln w="19050">
              <a:solidFill>
                <a:schemeClr val="tx1"/>
              </a:solidFill>
              <a:round/>
              <a:headEnd/>
              <a:tailEnd/>
            </a:ln>
          </p:spPr>
          <p:txBody>
            <a:bodyPr/>
            <a:lstStyle/>
            <a:p>
              <a:endParaRPr lang="fr-BE"/>
            </a:p>
          </p:txBody>
        </p:sp>
        <p:sp>
          <p:nvSpPr>
            <p:cNvPr id="25620" name="Line 17"/>
            <p:cNvSpPr>
              <a:spLocks noChangeShapeType="1"/>
            </p:cNvSpPr>
            <p:nvPr/>
          </p:nvSpPr>
          <p:spPr bwMode="auto">
            <a:xfrm>
              <a:off x="687" y="3320"/>
              <a:ext cx="43" cy="1"/>
            </a:xfrm>
            <a:prstGeom prst="line">
              <a:avLst/>
            </a:prstGeom>
            <a:noFill/>
            <a:ln w="19050">
              <a:solidFill>
                <a:schemeClr val="tx1"/>
              </a:solidFill>
              <a:round/>
              <a:headEnd/>
              <a:tailEnd/>
            </a:ln>
          </p:spPr>
          <p:txBody>
            <a:bodyPr/>
            <a:lstStyle/>
            <a:p>
              <a:endParaRPr lang="fr-BE"/>
            </a:p>
          </p:txBody>
        </p:sp>
        <p:sp>
          <p:nvSpPr>
            <p:cNvPr id="25621" name="Line 18"/>
            <p:cNvSpPr>
              <a:spLocks noChangeShapeType="1"/>
            </p:cNvSpPr>
            <p:nvPr/>
          </p:nvSpPr>
          <p:spPr bwMode="auto">
            <a:xfrm>
              <a:off x="687" y="3032"/>
              <a:ext cx="43" cy="1"/>
            </a:xfrm>
            <a:prstGeom prst="line">
              <a:avLst/>
            </a:prstGeom>
            <a:noFill/>
            <a:ln w="19050">
              <a:solidFill>
                <a:schemeClr val="tx1"/>
              </a:solidFill>
              <a:round/>
              <a:headEnd/>
              <a:tailEnd/>
            </a:ln>
          </p:spPr>
          <p:txBody>
            <a:bodyPr/>
            <a:lstStyle/>
            <a:p>
              <a:endParaRPr lang="fr-BE"/>
            </a:p>
          </p:txBody>
        </p:sp>
        <p:sp>
          <p:nvSpPr>
            <p:cNvPr id="25622" name="Line 19"/>
            <p:cNvSpPr>
              <a:spLocks noChangeShapeType="1"/>
            </p:cNvSpPr>
            <p:nvPr/>
          </p:nvSpPr>
          <p:spPr bwMode="auto">
            <a:xfrm>
              <a:off x="687" y="2749"/>
              <a:ext cx="43" cy="1"/>
            </a:xfrm>
            <a:prstGeom prst="line">
              <a:avLst/>
            </a:prstGeom>
            <a:noFill/>
            <a:ln w="19050">
              <a:solidFill>
                <a:schemeClr val="tx1"/>
              </a:solidFill>
              <a:round/>
              <a:headEnd/>
              <a:tailEnd/>
            </a:ln>
          </p:spPr>
          <p:txBody>
            <a:bodyPr/>
            <a:lstStyle/>
            <a:p>
              <a:endParaRPr lang="fr-BE"/>
            </a:p>
          </p:txBody>
        </p:sp>
        <p:sp>
          <p:nvSpPr>
            <p:cNvPr id="25623" name="Line 20"/>
            <p:cNvSpPr>
              <a:spLocks noChangeShapeType="1"/>
            </p:cNvSpPr>
            <p:nvPr/>
          </p:nvSpPr>
          <p:spPr bwMode="auto">
            <a:xfrm>
              <a:off x="687" y="2466"/>
              <a:ext cx="43" cy="1"/>
            </a:xfrm>
            <a:prstGeom prst="line">
              <a:avLst/>
            </a:prstGeom>
            <a:noFill/>
            <a:ln w="19050">
              <a:solidFill>
                <a:schemeClr val="tx1"/>
              </a:solidFill>
              <a:round/>
              <a:headEnd/>
              <a:tailEnd/>
            </a:ln>
          </p:spPr>
          <p:txBody>
            <a:bodyPr/>
            <a:lstStyle/>
            <a:p>
              <a:endParaRPr lang="fr-BE"/>
            </a:p>
          </p:txBody>
        </p:sp>
        <p:sp>
          <p:nvSpPr>
            <p:cNvPr id="25624" name="Line 21"/>
            <p:cNvSpPr>
              <a:spLocks noChangeShapeType="1"/>
            </p:cNvSpPr>
            <p:nvPr/>
          </p:nvSpPr>
          <p:spPr bwMode="auto">
            <a:xfrm>
              <a:off x="687" y="2183"/>
              <a:ext cx="43" cy="1"/>
            </a:xfrm>
            <a:prstGeom prst="line">
              <a:avLst/>
            </a:prstGeom>
            <a:noFill/>
            <a:ln w="19050">
              <a:solidFill>
                <a:schemeClr val="tx1"/>
              </a:solidFill>
              <a:round/>
              <a:headEnd/>
              <a:tailEnd/>
            </a:ln>
          </p:spPr>
          <p:txBody>
            <a:bodyPr/>
            <a:lstStyle/>
            <a:p>
              <a:endParaRPr lang="fr-BE"/>
            </a:p>
          </p:txBody>
        </p:sp>
        <p:sp>
          <p:nvSpPr>
            <p:cNvPr id="25625" name="Line 22"/>
            <p:cNvSpPr>
              <a:spLocks noChangeShapeType="1"/>
            </p:cNvSpPr>
            <p:nvPr/>
          </p:nvSpPr>
          <p:spPr bwMode="auto">
            <a:xfrm>
              <a:off x="687" y="1895"/>
              <a:ext cx="43" cy="1"/>
            </a:xfrm>
            <a:prstGeom prst="line">
              <a:avLst/>
            </a:prstGeom>
            <a:noFill/>
            <a:ln w="19050">
              <a:solidFill>
                <a:schemeClr val="tx1"/>
              </a:solidFill>
              <a:round/>
              <a:headEnd/>
              <a:tailEnd/>
            </a:ln>
          </p:spPr>
          <p:txBody>
            <a:bodyPr/>
            <a:lstStyle/>
            <a:p>
              <a:endParaRPr lang="fr-BE"/>
            </a:p>
          </p:txBody>
        </p:sp>
        <p:sp>
          <p:nvSpPr>
            <p:cNvPr id="25626" name="Line 23"/>
            <p:cNvSpPr>
              <a:spLocks noChangeShapeType="1"/>
            </p:cNvSpPr>
            <p:nvPr/>
          </p:nvSpPr>
          <p:spPr bwMode="auto">
            <a:xfrm>
              <a:off x="687" y="1614"/>
              <a:ext cx="43" cy="0"/>
            </a:xfrm>
            <a:prstGeom prst="line">
              <a:avLst/>
            </a:prstGeom>
            <a:noFill/>
            <a:ln w="19050">
              <a:solidFill>
                <a:schemeClr val="tx1"/>
              </a:solidFill>
              <a:round/>
              <a:headEnd/>
              <a:tailEnd/>
            </a:ln>
          </p:spPr>
          <p:txBody>
            <a:bodyPr/>
            <a:lstStyle/>
            <a:p>
              <a:endParaRPr lang="fr-BE"/>
            </a:p>
          </p:txBody>
        </p:sp>
        <p:sp>
          <p:nvSpPr>
            <p:cNvPr id="25627" name="Line 24"/>
            <p:cNvSpPr>
              <a:spLocks noChangeShapeType="1"/>
            </p:cNvSpPr>
            <p:nvPr/>
          </p:nvSpPr>
          <p:spPr bwMode="auto">
            <a:xfrm>
              <a:off x="730" y="3602"/>
              <a:ext cx="4962" cy="1"/>
            </a:xfrm>
            <a:prstGeom prst="line">
              <a:avLst/>
            </a:prstGeom>
            <a:noFill/>
            <a:ln w="19050">
              <a:solidFill>
                <a:schemeClr val="tx1"/>
              </a:solidFill>
              <a:round/>
              <a:headEnd/>
              <a:tailEnd/>
            </a:ln>
          </p:spPr>
          <p:txBody>
            <a:bodyPr/>
            <a:lstStyle/>
            <a:p>
              <a:endParaRPr lang="fr-BE"/>
            </a:p>
          </p:txBody>
        </p:sp>
        <p:sp>
          <p:nvSpPr>
            <p:cNvPr id="25628" name="Line 25"/>
            <p:cNvSpPr>
              <a:spLocks noChangeShapeType="1"/>
            </p:cNvSpPr>
            <p:nvPr/>
          </p:nvSpPr>
          <p:spPr bwMode="auto">
            <a:xfrm flipV="1">
              <a:off x="730" y="3602"/>
              <a:ext cx="1" cy="39"/>
            </a:xfrm>
            <a:prstGeom prst="line">
              <a:avLst/>
            </a:prstGeom>
            <a:noFill/>
            <a:ln w="19050">
              <a:solidFill>
                <a:schemeClr val="tx1"/>
              </a:solidFill>
              <a:round/>
              <a:headEnd/>
              <a:tailEnd/>
            </a:ln>
          </p:spPr>
          <p:txBody>
            <a:bodyPr/>
            <a:lstStyle/>
            <a:p>
              <a:endParaRPr lang="fr-BE"/>
            </a:p>
          </p:txBody>
        </p:sp>
        <p:sp>
          <p:nvSpPr>
            <p:cNvPr id="25629" name="Line 26"/>
            <p:cNvSpPr>
              <a:spLocks noChangeShapeType="1"/>
            </p:cNvSpPr>
            <p:nvPr/>
          </p:nvSpPr>
          <p:spPr bwMode="auto">
            <a:xfrm flipV="1">
              <a:off x="1225" y="3602"/>
              <a:ext cx="1" cy="39"/>
            </a:xfrm>
            <a:prstGeom prst="line">
              <a:avLst/>
            </a:prstGeom>
            <a:noFill/>
            <a:ln w="19050">
              <a:solidFill>
                <a:schemeClr val="tx1"/>
              </a:solidFill>
              <a:round/>
              <a:headEnd/>
              <a:tailEnd/>
            </a:ln>
          </p:spPr>
          <p:txBody>
            <a:bodyPr/>
            <a:lstStyle/>
            <a:p>
              <a:endParaRPr lang="fr-BE"/>
            </a:p>
          </p:txBody>
        </p:sp>
        <p:sp>
          <p:nvSpPr>
            <p:cNvPr id="25630" name="Line 27"/>
            <p:cNvSpPr>
              <a:spLocks noChangeShapeType="1"/>
            </p:cNvSpPr>
            <p:nvPr/>
          </p:nvSpPr>
          <p:spPr bwMode="auto">
            <a:xfrm flipV="1">
              <a:off x="1721" y="3602"/>
              <a:ext cx="1" cy="39"/>
            </a:xfrm>
            <a:prstGeom prst="line">
              <a:avLst/>
            </a:prstGeom>
            <a:noFill/>
            <a:ln w="19050">
              <a:solidFill>
                <a:schemeClr val="tx1"/>
              </a:solidFill>
              <a:round/>
              <a:headEnd/>
              <a:tailEnd/>
            </a:ln>
          </p:spPr>
          <p:txBody>
            <a:bodyPr/>
            <a:lstStyle/>
            <a:p>
              <a:endParaRPr lang="fr-BE"/>
            </a:p>
          </p:txBody>
        </p:sp>
        <p:sp>
          <p:nvSpPr>
            <p:cNvPr id="25631" name="Line 28"/>
            <p:cNvSpPr>
              <a:spLocks noChangeShapeType="1"/>
            </p:cNvSpPr>
            <p:nvPr/>
          </p:nvSpPr>
          <p:spPr bwMode="auto">
            <a:xfrm flipV="1">
              <a:off x="2217" y="3602"/>
              <a:ext cx="1" cy="39"/>
            </a:xfrm>
            <a:prstGeom prst="line">
              <a:avLst/>
            </a:prstGeom>
            <a:noFill/>
            <a:ln w="19050">
              <a:solidFill>
                <a:schemeClr val="tx1"/>
              </a:solidFill>
              <a:round/>
              <a:headEnd/>
              <a:tailEnd/>
            </a:ln>
          </p:spPr>
          <p:txBody>
            <a:bodyPr/>
            <a:lstStyle/>
            <a:p>
              <a:endParaRPr lang="fr-BE"/>
            </a:p>
          </p:txBody>
        </p:sp>
        <p:sp>
          <p:nvSpPr>
            <p:cNvPr id="25632" name="Line 29"/>
            <p:cNvSpPr>
              <a:spLocks noChangeShapeType="1"/>
            </p:cNvSpPr>
            <p:nvPr/>
          </p:nvSpPr>
          <p:spPr bwMode="auto">
            <a:xfrm flipV="1">
              <a:off x="2712" y="3602"/>
              <a:ext cx="1" cy="39"/>
            </a:xfrm>
            <a:prstGeom prst="line">
              <a:avLst/>
            </a:prstGeom>
            <a:noFill/>
            <a:ln w="19050">
              <a:solidFill>
                <a:schemeClr val="tx1"/>
              </a:solidFill>
              <a:round/>
              <a:headEnd/>
              <a:tailEnd/>
            </a:ln>
          </p:spPr>
          <p:txBody>
            <a:bodyPr/>
            <a:lstStyle/>
            <a:p>
              <a:endParaRPr lang="fr-BE"/>
            </a:p>
          </p:txBody>
        </p:sp>
        <p:sp>
          <p:nvSpPr>
            <p:cNvPr id="25633" name="Line 30"/>
            <p:cNvSpPr>
              <a:spLocks noChangeShapeType="1"/>
            </p:cNvSpPr>
            <p:nvPr/>
          </p:nvSpPr>
          <p:spPr bwMode="auto">
            <a:xfrm flipV="1">
              <a:off x="3214" y="3602"/>
              <a:ext cx="0" cy="39"/>
            </a:xfrm>
            <a:prstGeom prst="line">
              <a:avLst/>
            </a:prstGeom>
            <a:noFill/>
            <a:ln w="19050">
              <a:solidFill>
                <a:schemeClr val="tx1"/>
              </a:solidFill>
              <a:round/>
              <a:headEnd/>
              <a:tailEnd/>
            </a:ln>
          </p:spPr>
          <p:txBody>
            <a:bodyPr/>
            <a:lstStyle/>
            <a:p>
              <a:endParaRPr lang="fr-BE"/>
            </a:p>
          </p:txBody>
        </p:sp>
        <p:sp>
          <p:nvSpPr>
            <p:cNvPr id="25634" name="Line 31"/>
            <p:cNvSpPr>
              <a:spLocks noChangeShapeType="1"/>
            </p:cNvSpPr>
            <p:nvPr/>
          </p:nvSpPr>
          <p:spPr bwMode="auto">
            <a:xfrm flipV="1">
              <a:off x="3710" y="3602"/>
              <a:ext cx="0" cy="39"/>
            </a:xfrm>
            <a:prstGeom prst="line">
              <a:avLst/>
            </a:prstGeom>
            <a:noFill/>
            <a:ln w="19050">
              <a:solidFill>
                <a:schemeClr val="tx1"/>
              </a:solidFill>
              <a:round/>
              <a:headEnd/>
              <a:tailEnd/>
            </a:ln>
          </p:spPr>
          <p:txBody>
            <a:bodyPr/>
            <a:lstStyle/>
            <a:p>
              <a:endParaRPr lang="fr-BE"/>
            </a:p>
          </p:txBody>
        </p:sp>
        <p:sp>
          <p:nvSpPr>
            <p:cNvPr id="25635" name="Line 32"/>
            <p:cNvSpPr>
              <a:spLocks noChangeShapeType="1"/>
            </p:cNvSpPr>
            <p:nvPr/>
          </p:nvSpPr>
          <p:spPr bwMode="auto">
            <a:xfrm flipV="1">
              <a:off x="4205" y="3602"/>
              <a:ext cx="1" cy="39"/>
            </a:xfrm>
            <a:prstGeom prst="line">
              <a:avLst/>
            </a:prstGeom>
            <a:noFill/>
            <a:ln w="19050">
              <a:solidFill>
                <a:schemeClr val="tx1"/>
              </a:solidFill>
              <a:round/>
              <a:headEnd/>
              <a:tailEnd/>
            </a:ln>
          </p:spPr>
          <p:txBody>
            <a:bodyPr/>
            <a:lstStyle/>
            <a:p>
              <a:endParaRPr lang="fr-BE"/>
            </a:p>
          </p:txBody>
        </p:sp>
        <p:sp>
          <p:nvSpPr>
            <p:cNvPr id="25636" name="Line 33"/>
            <p:cNvSpPr>
              <a:spLocks noChangeShapeType="1"/>
            </p:cNvSpPr>
            <p:nvPr/>
          </p:nvSpPr>
          <p:spPr bwMode="auto">
            <a:xfrm flipV="1">
              <a:off x="4701" y="3602"/>
              <a:ext cx="1" cy="39"/>
            </a:xfrm>
            <a:prstGeom prst="line">
              <a:avLst/>
            </a:prstGeom>
            <a:noFill/>
            <a:ln w="19050">
              <a:solidFill>
                <a:schemeClr val="tx1"/>
              </a:solidFill>
              <a:round/>
              <a:headEnd/>
              <a:tailEnd/>
            </a:ln>
          </p:spPr>
          <p:txBody>
            <a:bodyPr/>
            <a:lstStyle/>
            <a:p>
              <a:endParaRPr lang="fr-BE"/>
            </a:p>
          </p:txBody>
        </p:sp>
        <p:sp>
          <p:nvSpPr>
            <p:cNvPr id="25637" name="Line 34"/>
            <p:cNvSpPr>
              <a:spLocks noChangeShapeType="1"/>
            </p:cNvSpPr>
            <p:nvPr/>
          </p:nvSpPr>
          <p:spPr bwMode="auto">
            <a:xfrm flipV="1">
              <a:off x="5196" y="3602"/>
              <a:ext cx="1" cy="39"/>
            </a:xfrm>
            <a:prstGeom prst="line">
              <a:avLst/>
            </a:prstGeom>
            <a:noFill/>
            <a:ln w="19050">
              <a:solidFill>
                <a:schemeClr val="tx1"/>
              </a:solidFill>
              <a:round/>
              <a:headEnd/>
              <a:tailEnd/>
            </a:ln>
          </p:spPr>
          <p:txBody>
            <a:bodyPr/>
            <a:lstStyle/>
            <a:p>
              <a:endParaRPr lang="fr-BE"/>
            </a:p>
          </p:txBody>
        </p:sp>
        <p:sp>
          <p:nvSpPr>
            <p:cNvPr id="25638" name="Line 35"/>
            <p:cNvSpPr>
              <a:spLocks noChangeShapeType="1"/>
            </p:cNvSpPr>
            <p:nvPr/>
          </p:nvSpPr>
          <p:spPr bwMode="auto">
            <a:xfrm flipV="1">
              <a:off x="5692" y="3602"/>
              <a:ext cx="1" cy="39"/>
            </a:xfrm>
            <a:prstGeom prst="line">
              <a:avLst/>
            </a:prstGeom>
            <a:noFill/>
            <a:ln w="19050">
              <a:solidFill>
                <a:schemeClr val="tx1"/>
              </a:solidFill>
              <a:round/>
              <a:headEnd/>
              <a:tailEnd/>
            </a:ln>
          </p:spPr>
          <p:txBody>
            <a:bodyPr/>
            <a:lstStyle/>
            <a:p>
              <a:endParaRPr lang="fr-BE"/>
            </a:p>
          </p:txBody>
        </p:sp>
        <p:sp>
          <p:nvSpPr>
            <p:cNvPr id="25639" name="Rectangle 36"/>
            <p:cNvSpPr>
              <a:spLocks noChangeArrowheads="1"/>
            </p:cNvSpPr>
            <p:nvPr/>
          </p:nvSpPr>
          <p:spPr bwMode="auto">
            <a:xfrm>
              <a:off x="554" y="3535"/>
              <a:ext cx="79" cy="194"/>
            </a:xfrm>
            <a:prstGeom prst="rect">
              <a:avLst/>
            </a:prstGeom>
            <a:noFill/>
            <a:ln w="9525">
              <a:noFill/>
              <a:miter lim="800000"/>
              <a:headEnd/>
              <a:tailEnd/>
            </a:ln>
          </p:spPr>
          <p:txBody>
            <a:bodyPr wrap="none" lIns="0" tIns="0" rIns="0" bIns="0">
              <a:spAutoFit/>
            </a:bodyPr>
            <a:lstStyle/>
            <a:p>
              <a:r>
                <a:rPr lang="en-US" sz="1600" b="1">
                  <a:cs typeface="Arial" charset="0"/>
                </a:rPr>
                <a:t>0</a:t>
              </a:r>
            </a:p>
          </p:txBody>
        </p:sp>
        <p:sp>
          <p:nvSpPr>
            <p:cNvPr id="25640" name="Rectangle 37"/>
            <p:cNvSpPr>
              <a:spLocks noChangeArrowheads="1"/>
            </p:cNvSpPr>
            <p:nvPr/>
          </p:nvSpPr>
          <p:spPr bwMode="auto">
            <a:xfrm>
              <a:off x="554" y="3254"/>
              <a:ext cx="79" cy="194"/>
            </a:xfrm>
            <a:prstGeom prst="rect">
              <a:avLst/>
            </a:prstGeom>
            <a:noFill/>
            <a:ln w="9525">
              <a:noFill/>
              <a:miter lim="800000"/>
              <a:headEnd/>
              <a:tailEnd/>
            </a:ln>
          </p:spPr>
          <p:txBody>
            <a:bodyPr wrap="none" lIns="0" tIns="0" rIns="0" bIns="0">
              <a:spAutoFit/>
            </a:bodyPr>
            <a:lstStyle/>
            <a:p>
              <a:r>
                <a:rPr lang="en-US" sz="1600" b="1">
                  <a:cs typeface="Arial" charset="0"/>
                </a:rPr>
                <a:t>1</a:t>
              </a:r>
            </a:p>
          </p:txBody>
        </p:sp>
        <p:sp>
          <p:nvSpPr>
            <p:cNvPr id="25641" name="Rectangle 38"/>
            <p:cNvSpPr>
              <a:spLocks noChangeArrowheads="1"/>
            </p:cNvSpPr>
            <p:nvPr/>
          </p:nvSpPr>
          <p:spPr bwMode="auto">
            <a:xfrm>
              <a:off x="554" y="2964"/>
              <a:ext cx="79" cy="194"/>
            </a:xfrm>
            <a:prstGeom prst="rect">
              <a:avLst/>
            </a:prstGeom>
            <a:noFill/>
            <a:ln w="9525">
              <a:noFill/>
              <a:miter lim="800000"/>
              <a:headEnd/>
              <a:tailEnd/>
            </a:ln>
          </p:spPr>
          <p:txBody>
            <a:bodyPr wrap="none" lIns="0" tIns="0" rIns="0" bIns="0">
              <a:spAutoFit/>
            </a:bodyPr>
            <a:lstStyle/>
            <a:p>
              <a:r>
                <a:rPr lang="en-US" sz="1600" b="1">
                  <a:cs typeface="Arial" charset="0"/>
                </a:rPr>
                <a:t>2</a:t>
              </a:r>
            </a:p>
          </p:txBody>
        </p:sp>
        <p:sp>
          <p:nvSpPr>
            <p:cNvPr id="25642" name="Rectangle 39"/>
            <p:cNvSpPr>
              <a:spLocks noChangeArrowheads="1"/>
            </p:cNvSpPr>
            <p:nvPr/>
          </p:nvSpPr>
          <p:spPr bwMode="auto">
            <a:xfrm>
              <a:off x="554" y="2684"/>
              <a:ext cx="79" cy="194"/>
            </a:xfrm>
            <a:prstGeom prst="rect">
              <a:avLst/>
            </a:prstGeom>
            <a:noFill/>
            <a:ln w="9525">
              <a:noFill/>
              <a:miter lim="800000"/>
              <a:headEnd/>
              <a:tailEnd/>
            </a:ln>
          </p:spPr>
          <p:txBody>
            <a:bodyPr wrap="none" lIns="0" tIns="0" rIns="0" bIns="0">
              <a:spAutoFit/>
            </a:bodyPr>
            <a:lstStyle/>
            <a:p>
              <a:r>
                <a:rPr lang="en-US" sz="1600" b="1">
                  <a:cs typeface="Arial" charset="0"/>
                </a:rPr>
                <a:t>3</a:t>
              </a:r>
            </a:p>
          </p:txBody>
        </p:sp>
        <p:sp>
          <p:nvSpPr>
            <p:cNvPr id="25643" name="Rectangle 40"/>
            <p:cNvSpPr>
              <a:spLocks noChangeArrowheads="1"/>
            </p:cNvSpPr>
            <p:nvPr/>
          </p:nvSpPr>
          <p:spPr bwMode="auto">
            <a:xfrm>
              <a:off x="554" y="2399"/>
              <a:ext cx="79" cy="194"/>
            </a:xfrm>
            <a:prstGeom prst="rect">
              <a:avLst/>
            </a:prstGeom>
            <a:noFill/>
            <a:ln w="9525">
              <a:noFill/>
              <a:miter lim="800000"/>
              <a:headEnd/>
              <a:tailEnd/>
            </a:ln>
          </p:spPr>
          <p:txBody>
            <a:bodyPr wrap="none" lIns="0" tIns="0" rIns="0" bIns="0">
              <a:spAutoFit/>
            </a:bodyPr>
            <a:lstStyle/>
            <a:p>
              <a:r>
                <a:rPr lang="en-US" sz="1600" b="1">
                  <a:cs typeface="Arial" charset="0"/>
                </a:rPr>
                <a:t>4</a:t>
              </a:r>
            </a:p>
          </p:txBody>
        </p:sp>
        <p:sp>
          <p:nvSpPr>
            <p:cNvPr id="25644" name="Rectangle 41"/>
            <p:cNvSpPr>
              <a:spLocks noChangeArrowheads="1"/>
            </p:cNvSpPr>
            <p:nvPr/>
          </p:nvSpPr>
          <p:spPr bwMode="auto">
            <a:xfrm>
              <a:off x="554" y="2117"/>
              <a:ext cx="71" cy="195"/>
            </a:xfrm>
            <a:prstGeom prst="rect">
              <a:avLst/>
            </a:prstGeom>
            <a:noFill/>
            <a:ln w="9525">
              <a:noFill/>
              <a:miter lim="800000"/>
              <a:headEnd/>
              <a:tailEnd/>
            </a:ln>
          </p:spPr>
          <p:txBody>
            <a:bodyPr lIns="0" tIns="0" rIns="0" bIns="0">
              <a:spAutoFit/>
            </a:bodyPr>
            <a:lstStyle/>
            <a:p>
              <a:r>
                <a:rPr lang="en-US" sz="1600" b="1">
                  <a:cs typeface="Arial" charset="0"/>
                </a:rPr>
                <a:t>5</a:t>
              </a:r>
            </a:p>
          </p:txBody>
        </p:sp>
        <p:sp>
          <p:nvSpPr>
            <p:cNvPr id="25645" name="Rectangle 42"/>
            <p:cNvSpPr>
              <a:spLocks noChangeArrowheads="1"/>
            </p:cNvSpPr>
            <p:nvPr/>
          </p:nvSpPr>
          <p:spPr bwMode="auto">
            <a:xfrm>
              <a:off x="554" y="1827"/>
              <a:ext cx="79" cy="195"/>
            </a:xfrm>
            <a:prstGeom prst="rect">
              <a:avLst/>
            </a:prstGeom>
            <a:noFill/>
            <a:ln w="9525">
              <a:noFill/>
              <a:miter lim="800000"/>
              <a:headEnd/>
              <a:tailEnd/>
            </a:ln>
          </p:spPr>
          <p:txBody>
            <a:bodyPr wrap="none" lIns="0" tIns="0" rIns="0" bIns="0">
              <a:spAutoFit/>
            </a:bodyPr>
            <a:lstStyle/>
            <a:p>
              <a:r>
                <a:rPr lang="en-US" sz="1600" b="1">
                  <a:cs typeface="Arial" charset="0"/>
                </a:rPr>
                <a:t>6</a:t>
              </a:r>
            </a:p>
          </p:txBody>
        </p:sp>
        <p:sp>
          <p:nvSpPr>
            <p:cNvPr id="25646" name="Rectangle 43"/>
            <p:cNvSpPr>
              <a:spLocks noChangeArrowheads="1"/>
            </p:cNvSpPr>
            <p:nvPr/>
          </p:nvSpPr>
          <p:spPr bwMode="auto">
            <a:xfrm>
              <a:off x="554" y="1545"/>
              <a:ext cx="79" cy="194"/>
            </a:xfrm>
            <a:prstGeom prst="rect">
              <a:avLst/>
            </a:prstGeom>
            <a:noFill/>
            <a:ln w="9525">
              <a:noFill/>
              <a:miter lim="800000"/>
              <a:headEnd/>
              <a:tailEnd/>
            </a:ln>
          </p:spPr>
          <p:txBody>
            <a:bodyPr wrap="none" lIns="0" tIns="0" rIns="0" bIns="0">
              <a:spAutoFit/>
            </a:bodyPr>
            <a:lstStyle/>
            <a:p>
              <a:r>
                <a:rPr lang="en-US" sz="1600" b="1">
                  <a:cs typeface="Arial" charset="0"/>
                </a:rPr>
                <a:t>7</a:t>
              </a:r>
            </a:p>
          </p:txBody>
        </p:sp>
        <p:sp>
          <p:nvSpPr>
            <p:cNvPr id="25647" name="Rectangle 44"/>
            <p:cNvSpPr>
              <a:spLocks noChangeArrowheads="1"/>
            </p:cNvSpPr>
            <p:nvPr/>
          </p:nvSpPr>
          <p:spPr bwMode="auto">
            <a:xfrm>
              <a:off x="875" y="3661"/>
              <a:ext cx="241" cy="194"/>
            </a:xfrm>
            <a:prstGeom prst="rect">
              <a:avLst/>
            </a:prstGeom>
            <a:noFill/>
            <a:ln w="9525">
              <a:noFill/>
              <a:miter lim="800000"/>
              <a:headEnd/>
              <a:tailEnd/>
            </a:ln>
          </p:spPr>
          <p:txBody>
            <a:bodyPr wrap="none" lIns="0" tIns="0" rIns="0" bIns="0">
              <a:spAutoFit/>
            </a:bodyPr>
            <a:lstStyle/>
            <a:p>
              <a:r>
                <a:rPr lang="en-US" sz="1600" b="1">
                  <a:cs typeface="Arial" charset="0"/>
                </a:rPr>
                <a:t>&lt;10</a:t>
              </a:r>
            </a:p>
          </p:txBody>
        </p:sp>
        <p:sp>
          <p:nvSpPr>
            <p:cNvPr id="25648" name="Rectangle 45"/>
            <p:cNvSpPr>
              <a:spLocks noChangeArrowheads="1"/>
            </p:cNvSpPr>
            <p:nvPr/>
          </p:nvSpPr>
          <p:spPr bwMode="auto">
            <a:xfrm>
              <a:off x="1316" y="3661"/>
              <a:ext cx="396" cy="194"/>
            </a:xfrm>
            <a:prstGeom prst="rect">
              <a:avLst/>
            </a:prstGeom>
            <a:noFill/>
            <a:ln w="9525">
              <a:noFill/>
              <a:miter lim="800000"/>
              <a:headEnd/>
              <a:tailEnd/>
            </a:ln>
          </p:spPr>
          <p:txBody>
            <a:bodyPr wrap="none" lIns="0" tIns="0" rIns="0" bIns="0">
              <a:spAutoFit/>
            </a:bodyPr>
            <a:lstStyle/>
            <a:p>
              <a:r>
                <a:rPr lang="en-US" sz="1600" b="1">
                  <a:cs typeface="Arial" charset="0"/>
                </a:rPr>
                <a:t>10–14</a:t>
              </a:r>
            </a:p>
          </p:txBody>
        </p:sp>
        <p:sp>
          <p:nvSpPr>
            <p:cNvPr id="25649" name="Rectangle 46"/>
            <p:cNvSpPr>
              <a:spLocks noChangeArrowheads="1"/>
            </p:cNvSpPr>
            <p:nvPr/>
          </p:nvSpPr>
          <p:spPr bwMode="auto">
            <a:xfrm>
              <a:off x="1812" y="3661"/>
              <a:ext cx="376" cy="194"/>
            </a:xfrm>
            <a:prstGeom prst="rect">
              <a:avLst/>
            </a:prstGeom>
            <a:noFill/>
            <a:ln w="9525">
              <a:noFill/>
              <a:miter lim="800000"/>
              <a:headEnd/>
              <a:tailEnd/>
            </a:ln>
          </p:spPr>
          <p:txBody>
            <a:bodyPr wrap="none" lIns="0" tIns="0" rIns="0" bIns="0">
              <a:spAutoFit/>
            </a:bodyPr>
            <a:lstStyle/>
            <a:p>
              <a:r>
                <a:rPr lang="en-US" sz="1600" b="1">
                  <a:cs typeface="Arial" charset="0"/>
                </a:rPr>
                <a:t>15</a:t>
              </a:r>
              <a:r>
                <a:rPr lang="en-US" sz="1200" b="1"/>
                <a:t>–</a:t>
              </a:r>
              <a:r>
                <a:rPr lang="en-US" sz="1600" b="1">
                  <a:cs typeface="Arial" charset="0"/>
                </a:rPr>
                <a:t>19</a:t>
              </a:r>
            </a:p>
          </p:txBody>
        </p:sp>
        <p:sp>
          <p:nvSpPr>
            <p:cNvPr id="25650" name="Rectangle 47"/>
            <p:cNvSpPr>
              <a:spLocks noChangeArrowheads="1"/>
            </p:cNvSpPr>
            <p:nvPr/>
          </p:nvSpPr>
          <p:spPr bwMode="auto">
            <a:xfrm>
              <a:off x="2308" y="3661"/>
              <a:ext cx="376" cy="194"/>
            </a:xfrm>
            <a:prstGeom prst="rect">
              <a:avLst/>
            </a:prstGeom>
            <a:noFill/>
            <a:ln w="9525">
              <a:noFill/>
              <a:miter lim="800000"/>
              <a:headEnd/>
              <a:tailEnd/>
            </a:ln>
          </p:spPr>
          <p:txBody>
            <a:bodyPr wrap="none" lIns="0" tIns="0" rIns="0" bIns="0">
              <a:spAutoFit/>
            </a:bodyPr>
            <a:lstStyle/>
            <a:p>
              <a:r>
                <a:rPr lang="en-US" sz="1600" b="1">
                  <a:cs typeface="Arial" charset="0"/>
                </a:rPr>
                <a:t>20</a:t>
              </a:r>
              <a:r>
                <a:rPr lang="en-US" sz="1200" b="1"/>
                <a:t>–</a:t>
              </a:r>
              <a:r>
                <a:rPr lang="en-US" sz="1600" b="1">
                  <a:cs typeface="Arial" charset="0"/>
                </a:rPr>
                <a:t>24</a:t>
              </a:r>
            </a:p>
          </p:txBody>
        </p:sp>
        <p:sp>
          <p:nvSpPr>
            <p:cNvPr id="25651" name="Rectangle 48"/>
            <p:cNvSpPr>
              <a:spLocks noChangeArrowheads="1"/>
            </p:cNvSpPr>
            <p:nvPr/>
          </p:nvSpPr>
          <p:spPr bwMode="auto">
            <a:xfrm>
              <a:off x="2803" y="3661"/>
              <a:ext cx="376" cy="194"/>
            </a:xfrm>
            <a:prstGeom prst="rect">
              <a:avLst/>
            </a:prstGeom>
            <a:noFill/>
            <a:ln w="9525">
              <a:noFill/>
              <a:miter lim="800000"/>
              <a:headEnd/>
              <a:tailEnd/>
            </a:ln>
          </p:spPr>
          <p:txBody>
            <a:bodyPr wrap="none" lIns="0" tIns="0" rIns="0" bIns="0">
              <a:spAutoFit/>
            </a:bodyPr>
            <a:lstStyle/>
            <a:p>
              <a:r>
                <a:rPr lang="en-US" sz="1600" b="1">
                  <a:cs typeface="Arial" charset="0"/>
                </a:rPr>
                <a:t>25</a:t>
              </a:r>
              <a:r>
                <a:rPr lang="en-US" sz="1200" b="1"/>
                <a:t>–</a:t>
              </a:r>
              <a:r>
                <a:rPr lang="en-US" sz="1600" b="1">
                  <a:cs typeface="Arial" charset="0"/>
                </a:rPr>
                <a:t>29</a:t>
              </a:r>
            </a:p>
          </p:txBody>
        </p:sp>
        <p:sp>
          <p:nvSpPr>
            <p:cNvPr id="25652" name="Rectangle 49"/>
            <p:cNvSpPr>
              <a:spLocks noChangeArrowheads="1"/>
            </p:cNvSpPr>
            <p:nvPr/>
          </p:nvSpPr>
          <p:spPr bwMode="auto">
            <a:xfrm>
              <a:off x="3299" y="3661"/>
              <a:ext cx="376" cy="194"/>
            </a:xfrm>
            <a:prstGeom prst="rect">
              <a:avLst/>
            </a:prstGeom>
            <a:noFill/>
            <a:ln w="9525">
              <a:noFill/>
              <a:miter lim="800000"/>
              <a:headEnd/>
              <a:tailEnd/>
            </a:ln>
          </p:spPr>
          <p:txBody>
            <a:bodyPr wrap="none" lIns="0" tIns="0" rIns="0" bIns="0">
              <a:spAutoFit/>
            </a:bodyPr>
            <a:lstStyle/>
            <a:p>
              <a:r>
                <a:rPr lang="en-US" sz="1600" b="1">
                  <a:cs typeface="Arial" charset="0"/>
                </a:rPr>
                <a:t>30</a:t>
              </a:r>
              <a:r>
                <a:rPr lang="en-US" sz="1200" b="1"/>
                <a:t>–</a:t>
              </a:r>
              <a:r>
                <a:rPr lang="en-US" sz="1600" b="1">
                  <a:cs typeface="Arial" charset="0"/>
                </a:rPr>
                <a:t>34</a:t>
              </a:r>
            </a:p>
          </p:txBody>
        </p:sp>
        <p:sp>
          <p:nvSpPr>
            <p:cNvPr id="25653" name="Rectangle 50"/>
            <p:cNvSpPr>
              <a:spLocks noChangeArrowheads="1"/>
            </p:cNvSpPr>
            <p:nvPr/>
          </p:nvSpPr>
          <p:spPr bwMode="auto">
            <a:xfrm>
              <a:off x="3794" y="3661"/>
              <a:ext cx="376" cy="194"/>
            </a:xfrm>
            <a:prstGeom prst="rect">
              <a:avLst/>
            </a:prstGeom>
            <a:noFill/>
            <a:ln w="9525">
              <a:noFill/>
              <a:miter lim="800000"/>
              <a:headEnd/>
              <a:tailEnd/>
            </a:ln>
          </p:spPr>
          <p:txBody>
            <a:bodyPr wrap="none" lIns="0" tIns="0" rIns="0" bIns="0">
              <a:spAutoFit/>
            </a:bodyPr>
            <a:lstStyle/>
            <a:p>
              <a:r>
                <a:rPr lang="en-US" sz="1600" b="1">
                  <a:cs typeface="Arial" charset="0"/>
                </a:rPr>
                <a:t>35</a:t>
              </a:r>
              <a:r>
                <a:rPr lang="en-US" sz="1200" b="1"/>
                <a:t>–</a:t>
              </a:r>
              <a:r>
                <a:rPr lang="en-US" sz="1600" b="1">
                  <a:cs typeface="Arial" charset="0"/>
                </a:rPr>
                <a:t>39</a:t>
              </a:r>
            </a:p>
          </p:txBody>
        </p:sp>
        <p:sp>
          <p:nvSpPr>
            <p:cNvPr id="25654" name="Rectangle 51"/>
            <p:cNvSpPr>
              <a:spLocks noChangeArrowheads="1"/>
            </p:cNvSpPr>
            <p:nvPr/>
          </p:nvSpPr>
          <p:spPr bwMode="auto">
            <a:xfrm>
              <a:off x="4290" y="3661"/>
              <a:ext cx="376" cy="194"/>
            </a:xfrm>
            <a:prstGeom prst="rect">
              <a:avLst/>
            </a:prstGeom>
            <a:noFill/>
            <a:ln w="9525">
              <a:noFill/>
              <a:miter lim="800000"/>
              <a:headEnd/>
              <a:tailEnd/>
            </a:ln>
          </p:spPr>
          <p:txBody>
            <a:bodyPr wrap="none" lIns="0" tIns="0" rIns="0" bIns="0">
              <a:spAutoFit/>
            </a:bodyPr>
            <a:lstStyle/>
            <a:p>
              <a:r>
                <a:rPr lang="en-US" sz="1600" b="1">
                  <a:cs typeface="Arial" charset="0"/>
                </a:rPr>
                <a:t>40</a:t>
              </a:r>
              <a:r>
                <a:rPr lang="en-US" sz="1200" b="1"/>
                <a:t>–</a:t>
              </a:r>
              <a:r>
                <a:rPr lang="en-US" sz="1600" b="1">
                  <a:cs typeface="Arial" charset="0"/>
                </a:rPr>
                <a:t>44</a:t>
              </a:r>
            </a:p>
          </p:txBody>
        </p:sp>
        <p:sp>
          <p:nvSpPr>
            <p:cNvPr id="25655" name="Rectangle 52"/>
            <p:cNvSpPr>
              <a:spLocks noChangeArrowheads="1"/>
            </p:cNvSpPr>
            <p:nvPr/>
          </p:nvSpPr>
          <p:spPr bwMode="auto">
            <a:xfrm>
              <a:off x="4786" y="3661"/>
              <a:ext cx="376" cy="194"/>
            </a:xfrm>
            <a:prstGeom prst="rect">
              <a:avLst/>
            </a:prstGeom>
            <a:noFill/>
            <a:ln w="9525">
              <a:noFill/>
              <a:miter lim="800000"/>
              <a:headEnd/>
              <a:tailEnd/>
            </a:ln>
          </p:spPr>
          <p:txBody>
            <a:bodyPr wrap="none" lIns="0" tIns="0" rIns="0" bIns="0">
              <a:spAutoFit/>
            </a:bodyPr>
            <a:lstStyle/>
            <a:p>
              <a:r>
                <a:rPr lang="en-US" sz="1600" b="1">
                  <a:cs typeface="Arial" charset="0"/>
                </a:rPr>
                <a:t>45</a:t>
              </a:r>
              <a:r>
                <a:rPr lang="en-US" sz="1200" b="1"/>
                <a:t>–</a:t>
              </a:r>
              <a:r>
                <a:rPr lang="en-US" sz="1600" b="1">
                  <a:cs typeface="Arial" charset="0"/>
                </a:rPr>
                <a:t>49</a:t>
              </a:r>
            </a:p>
          </p:txBody>
        </p:sp>
        <p:sp>
          <p:nvSpPr>
            <p:cNvPr id="25656" name="Rectangle 53"/>
            <p:cNvSpPr>
              <a:spLocks noChangeArrowheads="1"/>
            </p:cNvSpPr>
            <p:nvPr/>
          </p:nvSpPr>
          <p:spPr bwMode="auto">
            <a:xfrm>
              <a:off x="5334" y="3661"/>
              <a:ext cx="241" cy="194"/>
            </a:xfrm>
            <a:prstGeom prst="rect">
              <a:avLst/>
            </a:prstGeom>
            <a:noFill/>
            <a:ln w="9525">
              <a:noFill/>
              <a:miter lim="800000"/>
              <a:headEnd/>
              <a:tailEnd/>
            </a:ln>
          </p:spPr>
          <p:txBody>
            <a:bodyPr wrap="none" lIns="0" tIns="0" rIns="0" bIns="0">
              <a:spAutoFit/>
            </a:bodyPr>
            <a:lstStyle/>
            <a:p>
              <a:r>
                <a:rPr lang="en-US" sz="1600" b="1">
                  <a:cs typeface="Arial" charset="0"/>
                </a:rPr>
                <a:t>50+</a:t>
              </a:r>
            </a:p>
          </p:txBody>
        </p:sp>
      </p:grpSp>
      <p:sp>
        <p:nvSpPr>
          <p:cNvPr id="25604" name="Text Box 54"/>
          <p:cNvSpPr txBox="1">
            <a:spLocks noChangeArrowheads="1"/>
          </p:cNvSpPr>
          <p:nvPr/>
        </p:nvSpPr>
        <p:spPr bwMode="auto">
          <a:xfrm>
            <a:off x="0" y="6583363"/>
            <a:ext cx="5405438" cy="549275"/>
          </a:xfrm>
          <a:prstGeom prst="rect">
            <a:avLst/>
          </a:prstGeom>
          <a:noFill/>
          <a:ln w="15875">
            <a:noFill/>
            <a:miter lim="800000"/>
            <a:headEnd/>
            <a:tailEnd/>
          </a:ln>
        </p:spPr>
        <p:txBody>
          <a:bodyPr>
            <a:spAutoFit/>
          </a:bodyPr>
          <a:lstStyle/>
          <a:p>
            <a:pPr>
              <a:spcBef>
                <a:spcPct val="50000"/>
              </a:spcBef>
            </a:pPr>
            <a:r>
              <a:rPr lang="en-US" sz="1200">
                <a:cs typeface="Arial" charset="0"/>
              </a:rPr>
              <a:t>*n=5095/366486 cases in 2000 billed through the health plan</a:t>
            </a:r>
          </a:p>
          <a:p>
            <a:pPr>
              <a:spcBef>
                <a:spcPct val="50000"/>
              </a:spcBef>
            </a:pPr>
            <a:endParaRPr lang="en-US" sz="1200">
              <a:cs typeface="Arial" charset="0"/>
            </a:endParaRPr>
          </a:p>
        </p:txBody>
      </p:sp>
      <p:sp>
        <p:nvSpPr>
          <p:cNvPr id="25605" name="Rectangle 55"/>
          <p:cNvSpPr>
            <a:spLocks noChangeArrowheads="1"/>
          </p:cNvSpPr>
          <p:nvPr/>
        </p:nvSpPr>
        <p:spPr bwMode="auto">
          <a:xfrm>
            <a:off x="685800" y="304800"/>
            <a:ext cx="8458200" cy="1219200"/>
          </a:xfrm>
          <a:prstGeom prst="rect">
            <a:avLst/>
          </a:prstGeom>
          <a:noFill/>
          <a:ln w="9525">
            <a:noFill/>
            <a:miter lim="800000"/>
            <a:headEnd/>
            <a:tailEnd/>
          </a:ln>
        </p:spPr>
        <p:txBody>
          <a:bodyPr anchor="ctr"/>
          <a:lstStyle/>
          <a:p>
            <a:pPr marL="228600" eaLnBrk="1" hangingPunct="1"/>
            <a:r>
              <a:rPr lang="en-US" sz="3200" b="1">
                <a:solidFill>
                  <a:schemeClr val="hlink"/>
                </a:solidFill>
              </a:rPr>
              <a:t>Prevalence of genital warts in women by age in USA</a:t>
            </a:r>
            <a:r>
              <a:rPr lang="en-US" sz="3200" b="1" baseline="30000">
                <a:solidFill>
                  <a:schemeClr val="hlink"/>
                </a:solidFill>
              </a:rPr>
              <a:t>1</a:t>
            </a:r>
            <a:endParaRPr lang="en-US" sz="3200" b="1" baseline="30000">
              <a:solidFill>
                <a:srgbClr val="800000"/>
              </a:solidFill>
            </a:endParaRPr>
          </a:p>
        </p:txBody>
      </p:sp>
      <p:sp>
        <p:nvSpPr>
          <p:cNvPr id="28728" name="Text Box 56"/>
          <p:cNvSpPr txBox="1">
            <a:spLocks noChangeArrowheads="1"/>
          </p:cNvSpPr>
          <p:nvPr/>
        </p:nvSpPr>
        <p:spPr bwMode="auto">
          <a:xfrm>
            <a:off x="990600" y="5105400"/>
            <a:ext cx="7777163" cy="701675"/>
          </a:xfrm>
          <a:prstGeom prst="rect">
            <a:avLst/>
          </a:prstGeom>
          <a:solidFill>
            <a:schemeClr val="bg1"/>
          </a:solidFill>
          <a:ln w="9525">
            <a:noFill/>
            <a:miter lim="800000"/>
            <a:headEnd/>
            <a:tailEnd/>
          </a:ln>
        </p:spPr>
        <p:txBody>
          <a:bodyPr>
            <a:spAutoFit/>
          </a:bodyPr>
          <a:lstStyle/>
          <a:p>
            <a:pPr eaLnBrk="1" hangingPunct="1"/>
            <a:r>
              <a:rPr lang="en-US" sz="2000" b="1">
                <a:solidFill>
                  <a:schemeClr val="tx2"/>
                </a:solidFill>
              </a:rPr>
              <a:t>Overall: 1.7 cases per 1,000 person-years.   </a:t>
            </a:r>
            <a:br>
              <a:rPr lang="en-US" sz="2000" b="1">
                <a:solidFill>
                  <a:schemeClr val="tx2"/>
                </a:solidFill>
              </a:rPr>
            </a:br>
            <a:r>
              <a:rPr lang="en-US" sz="2000" b="1">
                <a:solidFill>
                  <a:schemeClr val="tx2"/>
                </a:solidFill>
              </a:rPr>
              <a:t>In 20–24 years </a:t>
            </a:r>
            <a:r>
              <a:rPr lang="en-US" sz="2000" b="1" u="sng">
                <a:solidFill>
                  <a:schemeClr val="tx2"/>
                </a:solidFill>
              </a:rPr>
              <a:t>6.2 / 1,000</a:t>
            </a:r>
          </a:p>
        </p:txBody>
      </p:sp>
      <p:sp>
        <p:nvSpPr>
          <p:cNvPr id="59" name="Espace réservé du pied de page 58"/>
          <p:cNvSpPr>
            <a:spLocks noGrp="1"/>
          </p:cNvSpPr>
          <p:nvPr>
            <p:ph type="ftr" sz="quarter" idx="11"/>
          </p:nvPr>
        </p:nvSpPr>
        <p:spPr/>
        <p:txBody>
          <a:bodyPr/>
          <a:lstStyle/>
          <a:p>
            <a:endParaRPr lang="fr-B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728">
                                            <p:txEl>
                                              <p:pRg st="0" end="0"/>
                                            </p:txEl>
                                          </p:spTgt>
                                        </p:tgtEl>
                                        <p:attrNameLst>
                                          <p:attrName>style.visibility</p:attrName>
                                        </p:attrNameLst>
                                      </p:cBhvr>
                                      <p:to>
                                        <p:strVal val="visible"/>
                                      </p:to>
                                    </p:set>
                                    <p:animEffect transition="in" filter="dissolve">
                                      <p:cBhvr>
                                        <p:cTn id="7" dur="500"/>
                                        <p:tgtEl>
                                          <p:spTgt spid="287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762000" y="381000"/>
            <a:ext cx="8382000" cy="838200"/>
          </a:xfrm>
        </p:spPr>
        <p:txBody>
          <a:bodyPr/>
          <a:lstStyle/>
          <a:p>
            <a:pPr eaLnBrk="1" hangingPunct="1"/>
            <a:r>
              <a:rPr lang="fr-FR" sz="3600" smtClean="0"/>
              <a:t>Incidence of Genital Warts</a:t>
            </a:r>
            <a:endParaRPr lang="en-GB" sz="4800" baseline="30000" smtClean="0"/>
          </a:p>
        </p:txBody>
      </p:sp>
      <p:sp>
        <p:nvSpPr>
          <p:cNvPr id="31747" name="Text Box 3"/>
          <p:cNvSpPr txBox="1">
            <a:spLocks noChangeArrowheads="1"/>
          </p:cNvSpPr>
          <p:nvPr/>
        </p:nvSpPr>
        <p:spPr bwMode="auto">
          <a:xfrm>
            <a:off x="571500" y="6430963"/>
            <a:ext cx="8140700" cy="274637"/>
          </a:xfrm>
          <a:prstGeom prst="rect">
            <a:avLst/>
          </a:prstGeom>
          <a:noFill/>
          <a:ln w="9525">
            <a:noFill/>
            <a:miter lim="800000"/>
            <a:headEnd/>
            <a:tailEnd/>
          </a:ln>
        </p:spPr>
        <p:txBody>
          <a:bodyPr>
            <a:spAutoFit/>
          </a:bodyPr>
          <a:lstStyle/>
          <a:p>
            <a:pPr marL="457200" indent="-457200" eaLnBrk="1" hangingPunct="1"/>
            <a:r>
              <a:rPr lang="en-US" sz="1200"/>
              <a:t>Health Protection Report:, Volume 1 Number 35, Published 31 August 2007</a:t>
            </a:r>
            <a:endParaRPr lang="en-GB" sz="1200"/>
          </a:p>
        </p:txBody>
      </p:sp>
      <p:sp>
        <p:nvSpPr>
          <p:cNvPr id="31748" name="Rectangle 4"/>
          <p:cNvSpPr>
            <a:spLocks noChangeArrowheads="1"/>
          </p:cNvSpPr>
          <p:nvPr/>
        </p:nvSpPr>
        <p:spPr bwMode="auto">
          <a:xfrm>
            <a:off x="685800" y="1371600"/>
            <a:ext cx="8153400" cy="396875"/>
          </a:xfrm>
          <a:prstGeom prst="rect">
            <a:avLst/>
          </a:prstGeom>
          <a:noFill/>
          <a:ln w="9525">
            <a:noFill/>
            <a:miter lim="800000"/>
            <a:headEnd/>
            <a:tailEnd/>
          </a:ln>
        </p:spPr>
        <p:txBody>
          <a:bodyPr>
            <a:spAutoFit/>
          </a:bodyPr>
          <a:lstStyle/>
          <a:p>
            <a:r>
              <a:rPr lang="en-GB" sz="2000" b="1">
                <a:solidFill>
                  <a:schemeClr val="tx2"/>
                </a:solidFill>
              </a:rPr>
              <a:t>England and Wales (1971</a:t>
            </a:r>
            <a:r>
              <a:rPr lang="en-GB" sz="2000" b="1">
                <a:solidFill>
                  <a:schemeClr val="tx2"/>
                </a:solidFill>
                <a:cs typeface="Arial" charset="0"/>
              </a:rPr>
              <a:t>−2006)</a:t>
            </a:r>
            <a:endParaRPr lang="en-GB" sz="2000" b="1">
              <a:solidFill>
                <a:srgbClr val="FFFFFF"/>
              </a:solidFill>
              <a:cs typeface="Arial" charset="0"/>
            </a:endParaRPr>
          </a:p>
        </p:txBody>
      </p:sp>
      <p:pic>
        <p:nvPicPr>
          <p:cNvPr id="31749" name="Picture 5"/>
          <p:cNvPicPr>
            <a:picLocks noChangeAspect="1" noChangeArrowheads="1"/>
          </p:cNvPicPr>
          <p:nvPr/>
        </p:nvPicPr>
        <p:blipFill>
          <a:blip r:embed="rId3"/>
          <a:srcRect/>
          <a:stretch>
            <a:fillRect/>
          </a:stretch>
        </p:blipFill>
        <p:spPr bwMode="auto">
          <a:xfrm>
            <a:off x="685800" y="2209800"/>
            <a:ext cx="7591425" cy="4103688"/>
          </a:xfrm>
          <a:prstGeom prst="rect">
            <a:avLst/>
          </a:prstGeom>
          <a:noFill/>
          <a:ln w="9525">
            <a:noFill/>
            <a:miter lim="800000"/>
            <a:headEnd/>
            <a:tailEnd/>
          </a:ln>
        </p:spPr>
      </p:pic>
      <p:pic>
        <p:nvPicPr>
          <p:cNvPr id="31750" name="Picture 6"/>
          <p:cNvPicPr>
            <a:picLocks noChangeAspect="1" noChangeArrowheads="1"/>
          </p:cNvPicPr>
          <p:nvPr/>
        </p:nvPicPr>
        <p:blipFill>
          <a:blip r:embed="rId4"/>
          <a:srcRect/>
          <a:stretch>
            <a:fillRect/>
          </a:stretch>
        </p:blipFill>
        <p:spPr bwMode="auto">
          <a:xfrm>
            <a:off x="7391400" y="152400"/>
            <a:ext cx="1466850" cy="2005013"/>
          </a:xfrm>
          <a:prstGeom prst="rect">
            <a:avLst/>
          </a:prstGeom>
          <a:noFill/>
          <a:ln w="19050">
            <a:solidFill>
              <a:schemeClr val="tx2"/>
            </a:solidFill>
            <a:miter lim="800000"/>
            <a:headEnd/>
            <a:tailEnd/>
          </a:ln>
        </p:spPr>
      </p:pic>
      <p:sp>
        <p:nvSpPr>
          <p:cNvPr id="9" name="Espace réservé du pied de page 8"/>
          <p:cNvSpPr>
            <a:spLocks noGrp="1"/>
          </p:cNvSpPr>
          <p:nvPr>
            <p:ph type="ftr" sz="quarter" idx="11"/>
          </p:nvPr>
        </p:nvSpPr>
        <p:spPr/>
        <p:txBody>
          <a:bodyPr/>
          <a:lstStyle/>
          <a:p>
            <a:endParaRPr lang="fr-BE"/>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ChangeArrowheads="1"/>
          </p:cNvSpPr>
          <p:nvPr>
            <p:ph type="title"/>
          </p:nvPr>
        </p:nvSpPr>
        <p:spPr>
          <a:xfrm>
            <a:off x="1447800" y="381000"/>
            <a:ext cx="7239000" cy="1547802"/>
          </a:xfrm>
        </p:spPr>
        <p:txBody>
          <a:bodyPr>
            <a:normAutofit fontScale="90000"/>
          </a:bodyPr>
          <a:lstStyle/>
          <a:p>
            <a:pPr eaLnBrk="1" hangingPunct="1"/>
            <a:r>
              <a:rPr lang="de-DE" dirty="0" smtClean="0"/>
              <a:t>Trends in </a:t>
            </a:r>
            <a:r>
              <a:rPr lang="de-DE" dirty="0" err="1" smtClean="0"/>
              <a:t>Vulvar</a:t>
            </a:r>
            <a:r>
              <a:rPr lang="de-DE" dirty="0" smtClean="0"/>
              <a:t> </a:t>
            </a:r>
            <a:r>
              <a:rPr lang="de-DE" dirty="0" err="1" smtClean="0"/>
              <a:t>Neoplasia</a:t>
            </a:r>
            <a:r>
              <a:rPr lang="de-DE" dirty="0" smtClean="0"/>
              <a:t/>
            </a:r>
            <a:br>
              <a:rPr lang="de-DE" dirty="0" smtClean="0"/>
            </a:br>
            <a:r>
              <a:rPr lang="de-DE" sz="3200" i="1" dirty="0" smtClean="0"/>
              <a:t>SCC:</a:t>
            </a:r>
            <a:r>
              <a:rPr lang="de-DE" dirty="0" smtClean="0"/>
              <a:t> </a:t>
            </a:r>
            <a:r>
              <a:rPr lang="de-DE" sz="3200" i="1" dirty="0" err="1" smtClean="0"/>
              <a:t>bimodal</a:t>
            </a:r>
            <a:r>
              <a:rPr lang="de-DE" sz="3200" i="1" dirty="0" smtClean="0"/>
              <a:t> </a:t>
            </a:r>
            <a:r>
              <a:rPr lang="de-DE" sz="3200" i="1" dirty="0" err="1" smtClean="0"/>
              <a:t>age-distribution</a:t>
            </a:r>
            <a:endParaRPr lang="de-DE" dirty="0" smtClean="0"/>
          </a:p>
        </p:txBody>
      </p:sp>
      <p:graphicFrame>
        <p:nvGraphicFramePr>
          <p:cNvPr id="50178" name="Object 2"/>
          <p:cNvGraphicFramePr>
            <a:graphicFrameLocks noChangeAspect="1"/>
          </p:cNvGraphicFramePr>
          <p:nvPr>
            <p:ph type="chart" idx="1"/>
          </p:nvPr>
        </p:nvGraphicFramePr>
        <p:xfrm>
          <a:off x="912813" y="1905000"/>
          <a:ext cx="8108950" cy="4191000"/>
        </p:xfrm>
        <a:graphic>
          <a:graphicData uri="http://schemas.openxmlformats.org/presentationml/2006/ole">
            <p:oleObj spid="_x0000_s64514" name="Diagramm" r:id="rId4" imgW="7772400" imgH="4114800" progId="MSGraph.Chart.8">
              <p:embed followColorScheme="full"/>
            </p:oleObj>
          </a:graphicData>
        </a:graphic>
      </p:graphicFrame>
      <p:sp>
        <p:nvSpPr>
          <p:cNvPr id="50180" name="Text Box 4"/>
          <p:cNvSpPr txBox="1">
            <a:spLocks noChangeArrowheads="1"/>
          </p:cNvSpPr>
          <p:nvPr/>
        </p:nvSpPr>
        <p:spPr bwMode="auto">
          <a:xfrm>
            <a:off x="593725" y="3622675"/>
            <a:ext cx="336550" cy="457200"/>
          </a:xfrm>
          <a:prstGeom prst="rect">
            <a:avLst/>
          </a:prstGeom>
          <a:noFill/>
          <a:ln w="9525">
            <a:noFill/>
            <a:miter lim="800000"/>
            <a:headEnd/>
            <a:tailEnd/>
          </a:ln>
        </p:spPr>
        <p:txBody>
          <a:bodyPr wrap="none">
            <a:spAutoFit/>
          </a:bodyPr>
          <a:lstStyle/>
          <a:p>
            <a:r>
              <a:rPr lang="de-DE">
                <a:latin typeface="Times New Roman" pitchFamily="1" charset="0"/>
              </a:rPr>
              <a:t>n</a:t>
            </a:r>
          </a:p>
        </p:txBody>
      </p:sp>
      <p:sp>
        <p:nvSpPr>
          <p:cNvPr id="50181" name="Text Box 5"/>
          <p:cNvSpPr txBox="1">
            <a:spLocks noChangeArrowheads="1"/>
          </p:cNvSpPr>
          <p:nvPr/>
        </p:nvSpPr>
        <p:spPr bwMode="auto">
          <a:xfrm>
            <a:off x="5076825" y="6019800"/>
            <a:ext cx="3813175" cy="396875"/>
          </a:xfrm>
          <a:prstGeom prst="rect">
            <a:avLst/>
          </a:prstGeom>
          <a:noFill/>
          <a:ln w="9525">
            <a:noFill/>
            <a:miter lim="800000"/>
            <a:headEnd/>
            <a:tailEnd/>
          </a:ln>
        </p:spPr>
        <p:txBody>
          <a:bodyPr>
            <a:spAutoFit/>
          </a:bodyPr>
          <a:lstStyle/>
          <a:p>
            <a:r>
              <a:rPr lang="de-DE" sz="2000"/>
              <a:t>Joura et al., </a:t>
            </a:r>
            <a:r>
              <a:rPr lang="de-DE" sz="2000" i="1"/>
              <a:t>J Reprod Med 2000</a:t>
            </a:r>
            <a:endParaRPr lang="de-DE"/>
          </a:p>
        </p:txBody>
      </p:sp>
      <p:sp>
        <p:nvSpPr>
          <p:cNvPr id="10246" name="Line 6"/>
          <p:cNvSpPr>
            <a:spLocks noChangeShapeType="1"/>
          </p:cNvSpPr>
          <p:nvPr/>
        </p:nvSpPr>
        <p:spPr bwMode="auto">
          <a:xfrm>
            <a:off x="3352800" y="3048000"/>
            <a:ext cx="838200" cy="1143000"/>
          </a:xfrm>
          <a:prstGeom prst="line">
            <a:avLst/>
          </a:prstGeom>
          <a:noFill/>
          <a:ln w="76200">
            <a:solidFill>
              <a:schemeClr val="folHlink"/>
            </a:solidFill>
            <a:round/>
            <a:headEnd/>
            <a:tailEnd type="triangle" w="med" len="med"/>
          </a:ln>
        </p:spPr>
        <p:txBody>
          <a:bodyPr wrap="none" anchor="ctr"/>
          <a:lstStyle/>
          <a:p>
            <a:endParaRPr lang="fr-B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dissolve">
                                      <p:cBhvr>
                                        <p:cTn id="7" dur="5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P1060135.JPG"/>
          <p:cNvPicPr>
            <a:picLocks noGrp="1" noChangeAspect="1"/>
          </p:cNvPicPr>
          <p:nvPr>
            <p:ph idx="4294967295"/>
          </p:nvPr>
        </p:nvPicPr>
        <p:blipFill>
          <a:blip r:embed="rId2" cstate="print"/>
          <a:stretch>
            <a:fillRect/>
          </a:stretch>
        </p:blipFill>
        <p:spPr>
          <a:xfrm>
            <a:off x="0" y="-1239"/>
            <a:ext cx="9144000" cy="6859240"/>
          </a:xfrm>
        </p:spPr>
      </p:pic>
      <p:sp>
        <p:nvSpPr>
          <p:cNvPr id="6" name="Espace réservé du pied de page 5"/>
          <p:cNvSpPr>
            <a:spLocks noGrp="1"/>
          </p:cNvSpPr>
          <p:nvPr>
            <p:ph type="ftr" sz="quarter" idx="11"/>
          </p:nvPr>
        </p:nvSpPr>
        <p:spPr/>
        <p:txBody>
          <a:bodyPr/>
          <a:lstStyle/>
          <a:p>
            <a:endParaRPr lang="fr-BE"/>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re 1"/>
          <p:cNvSpPr>
            <a:spLocks noGrp="1"/>
          </p:cNvSpPr>
          <p:nvPr>
            <p:ph type="title"/>
          </p:nvPr>
        </p:nvSpPr>
        <p:spPr/>
        <p:txBody>
          <a:bodyPr>
            <a:normAutofit fontScale="90000"/>
          </a:bodyPr>
          <a:lstStyle/>
          <a:p>
            <a:pPr algn="ctr" eaLnBrk="1" fontAlgn="auto" hangingPunct="1">
              <a:spcAft>
                <a:spcPts val="0"/>
              </a:spcAft>
              <a:defRPr/>
            </a:pPr>
            <a:r>
              <a:rPr lang="fr-BE" smtClean="0"/>
              <a:t>1.a. Lésions bénignes verruqueuses</a:t>
            </a:r>
          </a:p>
        </p:txBody>
      </p:sp>
      <p:pic>
        <p:nvPicPr>
          <p:cNvPr id="19459" name="Picture 3" descr="C:\Users\Magali\Desktop\A classer\P1040882.JPG"/>
          <p:cNvPicPr>
            <a:picLocks noGrp="1" noChangeAspect="1" noChangeArrowheads="1"/>
          </p:cNvPicPr>
          <p:nvPr>
            <p:ph idx="1"/>
          </p:nvPr>
        </p:nvPicPr>
        <p:blipFill>
          <a:blip r:embed="rId2"/>
          <a:srcRect/>
          <a:stretch>
            <a:fillRect/>
          </a:stretch>
        </p:blipFill>
        <p:spPr>
          <a:xfrm>
            <a:off x="2927350" y="1935163"/>
            <a:ext cx="3289300" cy="4389437"/>
          </a:xfrm>
          <a:noFill/>
        </p:spPr>
      </p:pic>
      <p:sp>
        <p:nvSpPr>
          <p:cNvPr id="22531" name="Espace réservé du pied de page 3"/>
          <p:cNvSpPr>
            <a:spLocks noGrp="1"/>
          </p:cNvSpPr>
          <p:nvPr>
            <p:ph type="ftr" sz="quarter" idx="11"/>
          </p:nvPr>
        </p:nvSpPr>
        <p:spPr/>
        <p:txBody>
          <a:bodyPr/>
          <a:lstStyle/>
          <a:p>
            <a:pPr>
              <a:defRPr/>
            </a:pPr>
            <a:endParaRPr lang="en-US" smtClean="0"/>
          </a:p>
        </p:txBody>
      </p:sp>
      <p:sp>
        <p:nvSpPr>
          <p:cNvPr id="19461" name="Line 6"/>
          <p:cNvSpPr>
            <a:spLocks noChangeShapeType="1"/>
          </p:cNvSpPr>
          <p:nvPr/>
        </p:nvSpPr>
        <p:spPr bwMode="auto">
          <a:xfrm flipH="1">
            <a:off x="4929188" y="3000375"/>
            <a:ext cx="792162" cy="360363"/>
          </a:xfrm>
          <a:prstGeom prst="line">
            <a:avLst/>
          </a:prstGeom>
          <a:noFill/>
          <a:ln w="9525">
            <a:solidFill>
              <a:schemeClr val="tx1"/>
            </a:solidFill>
            <a:round/>
            <a:headEnd/>
            <a:tailEnd type="triangle" w="med" len="med"/>
          </a:ln>
        </p:spPr>
        <p:txBody>
          <a:bodyPr/>
          <a:lstStyle/>
          <a:p>
            <a:endParaRPr lang="fr-BE"/>
          </a:p>
        </p:txBody>
      </p:sp>
      <p:sp>
        <p:nvSpPr>
          <p:cNvPr id="6" name="ZoneTexte 5"/>
          <p:cNvSpPr txBox="1"/>
          <p:nvPr/>
        </p:nvSpPr>
        <p:spPr>
          <a:xfrm>
            <a:off x="642910" y="357166"/>
            <a:ext cx="6786610" cy="646331"/>
          </a:xfrm>
          <a:prstGeom prst="rect">
            <a:avLst/>
          </a:prstGeom>
          <a:noFill/>
        </p:spPr>
        <p:txBody>
          <a:bodyPr wrap="square" rtlCol="0">
            <a:spAutoFit/>
          </a:bodyPr>
          <a:lstStyle/>
          <a:p>
            <a:pPr algn="ctr"/>
            <a:r>
              <a:rPr lang="fr-BE" sz="3600" b="1" dirty="0" smtClean="0"/>
              <a:t>Types de lésions</a:t>
            </a:r>
            <a:endParaRPr lang="fr-BE" sz="3600" b="1"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P1050988.JPG"/>
          <p:cNvPicPr>
            <a:picLocks noChangeAspect="1"/>
          </p:cNvPicPr>
          <p:nvPr/>
        </p:nvPicPr>
        <p:blipFill>
          <a:blip r:embed="rId2" cstate="print"/>
          <a:stretch>
            <a:fillRect/>
          </a:stretch>
        </p:blipFill>
        <p:spPr>
          <a:xfrm>
            <a:off x="0" y="0"/>
            <a:ext cx="9144000" cy="6858000"/>
          </a:xfrm>
          <a:prstGeom prst="rect">
            <a:avLst/>
          </a:prstGeom>
        </p:spPr>
      </p:pic>
      <p:sp>
        <p:nvSpPr>
          <p:cNvPr id="5" name="Espace réservé du pied de page 4"/>
          <p:cNvSpPr>
            <a:spLocks noGrp="1"/>
          </p:cNvSpPr>
          <p:nvPr>
            <p:ph type="ftr" sz="quarter" idx="11"/>
          </p:nvPr>
        </p:nvSpPr>
        <p:spPr/>
        <p:txBody>
          <a:bodyPr/>
          <a:lstStyle/>
          <a:p>
            <a:endParaRPr lang="fr-BE"/>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endParaRPr lang="fr-BE"/>
          </a:p>
        </p:txBody>
      </p:sp>
      <p:pic>
        <p:nvPicPr>
          <p:cNvPr id="3" name="Image 2" descr="P1060336.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a:xfrm>
            <a:off x="914400" y="714356"/>
            <a:ext cx="8229600" cy="1143000"/>
          </a:xfrm>
        </p:spPr>
        <p:txBody>
          <a:bodyPr>
            <a:normAutofit/>
          </a:bodyPr>
          <a:lstStyle/>
          <a:p>
            <a:pPr algn="ctr"/>
            <a:r>
              <a:rPr lang="en-GB" sz="4000" dirty="0" err="1" smtClean="0"/>
              <a:t>Vulval</a:t>
            </a:r>
            <a:r>
              <a:rPr lang="en-GB" sz="4000" dirty="0" smtClean="0"/>
              <a:t> </a:t>
            </a:r>
            <a:r>
              <a:rPr lang="en-GB" sz="4000" dirty="0" err="1" smtClean="0"/>
              <a:t>Intraepethelial</a:t>
            </a:r>
            <a:r>
              <a:rPr lang="en-GB" sz="4000" dirty="0" smtClean="0"/>
              <a:t> </a:t>
            </a:r>
            <a:r>
              <a:rPr lang="en-GB" sz="4000" dirty="0" err="1" smtClean="0"/>
              <a:t>Neoplasia</a:t>
            </a:r>
            <a:endParaRPr lang="en-GB" sz="4000" dirty="0"/>
          </a:p>
        </p:txBody>
      </p:sp>
      <p:sp>
        <p:nvSpPr>
          <p:cNvPr id="400387" name="Rectangle 3"/>
          <p:cNvSpPr>
            <a:spLocks noGrp="1" noChangeArrowheads="1"/>
          </p:cNvSpPr>
          <p:nvPr>
            <p:ph type="body" idx="1"/>
          </p:nvPr>
        </p:nvSpPr>
        <p:spPr>
          <a:xfrm>
            <a:off x="457200" y="2714620"/>
            <a:ext cx="8229600" cy="3609980"/>
          </a:xfrm>
        </p:spPr>
        <p:txBody>
          <a:bodyPr/>
          <a:lstStyle/>
          <a:p>
            <a:pPr algn="ctr">
              <a:buFont typeface="Wingdings" charset="2"/>
              <a:buNone/>
            </a:pPr>
            <a:r>
              <a:rPr lang="en-GB" sz="3200" b="1" dirty="0"/>
              <a:t>R.W. Jones </a:t>
            </a:r>
          </a:p>
          <a:p>
            <a:pPr algn="ctr">
              <a:buFont typeface="Wingdings" charset="2"/>
              <a:buNone/>
            </a:pPr>
            <a:r>
              <a:rPr lang="en-GB" dirty="0"/>
              <a:t>National  Women’s Hospital</a:t>
            </a:r>
          </a:p>
          <a:p>
            <a:pPr algn="ctr">
              <a:buFont typeface="Wingdings" charset="2"/>
              <a:buNone/>
            </a:pPr>
            <a:r>
              <a:rPr lang="en-GB" dirty="0"/>
              <a:t>Auckland</a:t>
            </a:r>
          </a:p>
          <a:p>
            <a:pPr algn="ctr">
              <a:buFont typeface="Wingdings" charset="2"/>
              <a:buNone/>
            </a:pPr>
            <a:r>
              <a:rPr lang="en-GB" dirty="0"/>
              <a:t>New Zealand</a:t>
            </a:r>
          </a:p>
        </p:txBody>
      </p:sp>
      <p:sp>
        <p:nvSpPr>
          <p:cNvPr id="6" name="Espace réservé du pied de page 5"/>
          <p:cNvSpPr>
            <a:spLocks noGrp="1"/>
          </p:cNvSpPr>
          <p:nvPr>
            <p:ph type="ftr" sz="quarter" idx="11"/>
          </p:nvPr>
        </p:nvSpPr>
        <p:spPr/>
        <p:txBody>
          <a:bodyPr/>
          <a:lstStyle/>
          <a:p>
            <a:endParaRPr lang="fr-BE"/>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685800" y="147638"/>
            <a:ext cx="7772400" cy="852470"/>
          </a:xfrm>
        </p:spPr>
        <p:txBody>
          <a:bodyPr/>
          <a:lstStyle/>
          <a:p>
            <a:r>
              <a:rPr lang="en-NZ" dirty="0"/>
              <a:t>VIN Terminology</a:t>
            </a:r>
            <a:endParaRPr lang="en-GB" dirty="0"/>
          </a:p>
        </p:txBody>
      </p:sp>
      <p:sp>
        <p:nvSpPr>
          <p:cNvPr id="181251" name="Rectangle 3"/>
          <p:cNvSpPr>
            <a:spLocks noGrp="1" noChangeArrowheads="1"/>
          </p:cNvSpPr>
          <p:nvPr>
            <p:ph type="body" idx="1"/>
          </p:nvPr>
        </p:nvSpPr>
        <p:spPr>
          <a:xfrm>
            <a:off x="320675" y="1111250"/>
            <a:ext cx="8601075" cy="4860925"/>
          </a:xfrm>
          <a:ln/>
        </p:spPr>
        <p:txBody>
          <a:bodyPr/>
          <a:lstStyle/>
          <a:p>
            <a:pPr>
              <a:lnSpc>
                <a:spcPct val="80000"/>
              </a:lnSpc>
              <a:buFont typeface="Wingdings" charset="2"/>
              <a:buNone/>
            </a:pPr>
            <a:r>
              <a:rPr lang="en-NZ" sz="2400" b="1" dirty="0" err="1"/>
              <a:t>Squamous</a:t>
            </a:r>
            <a:endParaRPr lang="en-NZ" sz="2400" b="1" dirty="0"/>
          </a:p>
          <a:p>
            <a:pPr>
              <a:lnSpc>
                <a:spcPct val="80000"/>
              </a:lnSpc>
              <a:buFont typeface="Wingdings" charset="2"/>
              <a:buNone/>
            </a:pPr>
            <a:r>
              <a:rPr lang="en-NZ" sz="2400" b="1" dirty="0"/>
              <a:t>		</a:t>
            </a:r>
            <a:r>
              <a:rPr lang="en-NZ" sz="2400" b="1" dirty="0">
                <a:solidFill>
                  <a:schemeClr val="accent1"/>
                </a:solidFill>
              </a:rPr>
              <a:t>	</a:t>
            </a:r>
            <a:r>
              <a:rPr lang="en-NZ" sz="2400" b="1" dirty="0">
                <a:solidFill>
                  <a:srgbClr val="FFCC66"/>
                </a:solidFill>
              </a:rPr>
              <a:t>1986			2004</a:t>
            </a:r>
          </a:p>
          <a:p>
            <a:pPr>
              <a:lnSpc>
                <a:spcPct val="80000"/>
              </a:lnSpc>
              <a:buFont typeface="Wingdings" charset="2"/>
              <a:buNone/>
            </a:pPr>
            <a:r>
              <a:rPr lang="en-NZ" sz="2400" b="1" dirty="0"/>
              <a:t>			 VIN 1</a:t>
            </a:r>
          </a:p>
          <a:p>
            <a:pPr>
              <a:lnSpc>
                <a:spcPct val="80000"/>
              </a:lnSpc>
              <a:buFont typeface="Wingdings" charset="2"/>
              <a:buNone/>
            </a:pPr>
            <a:r>
              <a:rPr lang="en-NZ" sz="2400" b="1" dirty="0"/>
              <a:t>			 VIN 2			VIN “usual” type</a:t>
            </a:r>
          </a:p>
          <a:p>
            <a:pPr>
              <a:lnSpc>
                <a:spcPct val="80000"/>
              </a:lnSpc>
              <a:buFont typeface="Wingdings" charset="2"/>
              <a:buNone/>
            </a:pPr>
            <a:r>
              <a:rPr lang="en-NZ" sz="2400" b="1" dirty="0"/>
              <a:t>			 VIN 3			(warty, </a:t>
            </a:r>
            <a:r>
              <a:rPr lang="en-NZ" sz="2400" b="1" dirty="0" err="1"/>
              <a:t>basaloid</a:t>
            </a:r>
            <a:r>
              <a:rPr lang="en-NZ" sz="2400" b="1" dirty="0"/>
              <a:t>, mixed)</a:t>
            </a:r>
          </a:p>
          <a:p>
            <a:pPr>
              <a:lnSpc>
                <a:spcPct val="80000"/>
              </a:lnSpc>
              <a:buFont typeface="Wingdings" charset="2"/>
              <a:buNone/>
            </a:pPr>
            <a:r>
              <a:rPr lang="en-NZ" sz="2400" b="1" dirty="0"/>
              <a:t>		</a:t>
            </a:r>
          </a:p>
          <a:p>
            <a:pPr>
              <a:lnSpc>
                <a:spcPct val="80000"/>
              </a:lnSpc>
              <a:buFont typeface="Wingdings" charset="2"/>
              <a:buNone/>
            </a:pPr>
            <a:r>
              <a:rPr lang="en-NZ" sz="2400" b="1" dirty="0"/>
              <a:t>Differentiated VIN			</a:t>
            </a:r>
            <a:r>
              <a:rPr lang="en-NZ" sz="2400" b="1" dirty="0" err="1"/>
              <a:t>VIN</a:t>
            </a:r>
            <a:r>
              <a:rPr lang="en-NZ" sz="2400" b="1" dirty="0"/>
              <a:t> “differentiated” type</a:t>
            </a:r>
          </a:p>
          <a:p>
            <a:pPr>
              <a:lnSpc>
                <a:spcPct val="80000"/>
              </a:lnSpc>
              <a:buFont typeface="Wingdings" charset="2"/>
              <a:buNone/>
            </a:pPr>
            <a:r>
              <a:rPr lang="en-NZ" sz="2400" b="1" dirty="0"/>
              <a:t>						(&amp; VIN “unclassified”)</a:t>
            </a:r>
          </a:p>
          <a:p>
            <a:pPr>
              <a:lnSpc>
                <a:spcPct val="80000"/>
              </a:lnSpc>
              <a:buFont typeface="Wingdings" charset="2"/>
              <a:buNone/>
            </a:pPr>
            <a:endParaRPr lang="en-NZ" sz="2400" b="1" dirty="0">
              <a:solidFill>
                <a:schemeClr val="hlink"/>
              </a:solidFill>
            </a:endParaRPr>
          </a:p>
          <a:p>
            <a:pPr>
              <a:lnSpc>
                <a:spcPct val="80000"/>
              </a:lnSpc>
              <a:buFont typeface="Wingdings" charset="2"/>
              <a:buNone/>
            </a:pPr>
            <a:r>
              <a:rPr lang="en-NZ" sz="2400" b="1" dirty="0">
                <a:solidFill>
                  <a:schemeClr val="hlink"/>
                </a:solidFill>
              </a:rPr>
              <a:t>Non-</a:t>
            </a:r>
            <a:r>
              <a:rPr lang="en-NZ" sz="2400" b="1" dirty="0" err="1">
                <a:solidFill>
                  <a:schemeClr val="hlink"/>
                </a:solidFill>
              </a:rPr>
              <a:t>squamous</a:t>
            </a:r>
            <a:r>
              <a:rPr lang="en-NZ" sz="2400" b="1" dirty="0">
                <a:solidFill>
                  <a:schemeClr val="hlink"/>
                </a:solidFill>
              </a:rPr>
              <a:t>	                      Paget’s disease of the</a:t>
            </a:r>
          </a:p>
          <a:p>
            <a:pPr>
              <a:lnSpc>
                <a:spcPct val="80000"/>
              </a:lnSpc>
              <a:buFont typeface="Wingdings" charset="2"/>
              <a:buNone/>
            </a:pPr>
            <a:r>
              <a:rPr lang="en-NZ" sz="2400" b="1" dirty="0">
                <a:solidFill>
                  <a:schemeClr val="hlink"/>
                </a:solidFill>
              </a:rPr>
              <a:t>       vulva</a:t>
            </a:r>
          </a:p>
          <a:p>
            <a:pPr>
              <a:lnSpc>
                <a:spcPct val="80000"/>
              </a:lnSpc>
              <a:buFont typeface="Wingdings" charset="2"/>
              <a:buNone/>
            </a:pPr>
            <a:r>
              <a:rPr lang="en-NZ" sz="2400" b="1" dirty="0">
                <a:solidFill>
                  <a:schemeClr val="hlink"/>
                </a:solidFill>
              </a:rPr>
              <a:t>				                      Melanoma in-situ</a:t>
            </a:r>
          </a:p>
          <a:p>
            <a:pPr>
              <a:lnSpc>
                <a:spcPct val="80000"/>
              </a:lnSpc>
              <a:buFont typeface="Wingdings" charset="2"/>
              <a:buNone/>
            </a:pPr>
            <a:endParaRPr lang="en-NZ" sz="2000" b="1" dirty="0">
              <a:solidFill>
                <a:schemeClr val="hlink"/>
              </a:solidFill>
            </a:endParaRPr>
          </a:p>
          <a:p>
            <a:pPr algn="r">
              <a:lnSpc>
                <a:spcPct val="80000"/>
              </a:lnSpc>
              <a:buFont typeface="Wingdings" charset="2"/>
              <a:buNone/>
            </a:pPr>
            <a:endParaRPr lang="en-NZ" sz="1000" dirty="0">
              <a:solidFill>
                <a:srgbClr val="FFFF00"/>
              </a:solidFill>
            </a:endParaRPr>
          </a:p>
          <a:p>
            <a:pPr>
              <a:lnSpc>
                <a:spcPct val="80000"/>
              </a:lnSpc>
              <a:buFont typeface="Wingdings" charset="2"/>
              <a:buNone/>
            </a:pPr>
            <a:endParaRPr lang="en-NZ" sz="1600" dirty="0">
              <a:solidFill>
                <a:srgbClr val="FFFF00"/>
              </a:solidFill>
            </a:endParaRPr>
          </a:p>
          <a:p>
            <a:pPr algn="r">
              <a:lnSpc>
                <a:spcPct val="80000"/>
              </a:lnSpc>
              <a:buFont typeface="Wingdings" charset="2"/>
              <a:buNone/>
            </a:pPr>
            <a:endParaRPr lang="en-NZ" sz="1600" dirty="0"/>
          </a:p>
          <a:p>
            <a:pPr>
              <a:lnSpc>
                <a:spcPct val="80000"/>
              </a:lnSpc>
              <a:buFont typeface="Wingdings" charset="2"/>
              <a:buNone/>
            </a:pPr>
            <a:endParaRPr lang="en-NZ" sz="1600" dirty="0"/>
          </a:p>
          <a:p>
            <a:pPr algn="r">
              <a:lnSpc>
                <a:spcPct val="80000"/>
              </a:lnSpc>
              <a:buFont typeface="Wingdings" charset="2"/>
              <a:buNone/>
            </a:pPr>
            <a:endParaRPr lang="en-NZ" sz="1600" dirty="0"/>
          </a:p>
          <a:p>
            <a:pPr>
              <a:lnSpc>
                <a:spcPct val="80000"/>
              </a:lnSpc>
              <a:buFont typeface="Wingdings" charset="2"/>
              <a:buNone/>
            </a:pPr>
            <a:endParaRPr lang="en-GB" sz="1600" dirty="0"/>
          </a:p>
        </p:txBody>
      </p:sp>
      <p:sp>
        <p:nvSpPr>
          <p:cNvPr id="181252" name="AutoShape 4"/>
          <p:cNvSpPr>
            <a:spLocks/>
          </p:cNvSpPr>
          <p:nvPr/>
        </p:nvSpPr>
        <p:spPr bwMode="auto">
          <a:xfrm>
            <a:off x="4779963" y="2413000"/>
            <a:ext cx="144462" cy="503238"/>
          </a:xfrm>
          <a:prstGeom prst="rightBrace">
            <a:avLst>
              <a:gd name="adj1" fmla="val 29029"/>
              <a:gd name="adj2" fmla="val 50000"/>
            </a:avLst>
          </a:prstGeom>
          <a:noFill/>
          <a:ln w="38100">
            <a:solidFill>
              <a:schemeClr val="bg1"/>
            </a:solidFill>
            <a:round/>
            <a:headEnd/>
            <a:tailEnd/>
          </a:ln>
          <a:effectLst/>
        </p:spPr>
        <p:txBody>
          <a:bodyPr wrap="none" anchor="ctr"/>
          <a:lstStyle/>
          <a:p>
            <a:endParaRPr lang="fr-BE"/>
          </a:p>
        </p:txBody>
      </p:sp>
      <p:sp>
        <p:nvSpPr>
          <p:cNvPr id="181253" name="Text Box 5"/>
          <p:cNvSpPr txBox="1">
            <a:spLocks noChangeArrowheads="1"/>
          </p:cNvSpPr>
          <p:nvPr/>
        </p:nvSpPr>
        <p:spPr bwMode="auto">
          <a:xfrm>
            <a:off x="4248150" y="6227763"/>
            <a:ext cx="4969630" cy="369332"/>
          </a:xfrm>
          <a:prstGeom prst="rect">
            <a:avLst/>
          </a:prstGeom>
          <a:noFill/>
          <a:ln w="9525">
            <a:noFill/>
            <a:miter lim="800000"/>
            <a:headEnd/>
            <a:tailEnd/>
          </a:ln>
          <a:effectLst/>
        </p:spPr>
        <p:txBody>
          <a:bodyPr wrap="none">
            <a:spAutoFit/>
          </a:bodyPr>
          <a:lstStyle/>
          <a:p>
            <a:r>
              <a:rPr lang="en-NZ" sz="1800" b="1" i="1" dirty="0" err="1">
                <a:latin typeface="Arial" charset="0"/>
              </a:rPr>
              <a:t>Sideri</a:t>
            </a:r>
            <a:r>
              <a:rPr lang="en-NZ" sz="1800" b="1" i="1" dirty="0">
                <a:latin typeface="Arial" charset="0"/>
              </a:rPr>
              <a:t> et al.  J </a:t>
            </a:r>
            <a:r>
              <a:rPr lang="en-NZ" sz="1800" b="1" i="1" dirty="0" err="1">
                <a:latin typeface="Arial" charset="0"/>
              </a:rPr>
              <a:t>Reprod</a:t>
            </a:r>
            <a:r>
              <a:rPr lang="en-NZ" sz="1800" b="1" i="1" dirty="0">
                <a:latin typeface="Arial" charset="0"/>
              </a:rPr>
              <a:t> Med 2005; 50: 807-14</a:t>
            </a:r>
            <a:r>
              <a:rPr lang="en-NZ" sz="1800" b="1" i="1" dirty="0"/>
              <a:t>.</a:t>
            </a:r>
            <a:endParaRPr lang="en-GB" sz="1800" b="1" i="1" dirty="0"/>
          </a:p>
        </p:txBody>
      </p:sp>
      <p:sp>
        <p:nvSpPr>
          <p:cNvPr id="8" name="Espace réservé du pied de page 7"/>
          <p:cNvSpPr>
            <a:spLocks noGrp="1"/>
          </p:cNvSpPr>
          <p:nvPr>
            <p:ph type="ftr" sz="quarter" idx="11"/>
          </p:nvPr>
        </p:nvSpPr>
        <p:spPr/>
        <p:txBody>
          <a:bodyPr/>
          <a:lstStyle/>
          <a:p>
            <a:endParaRPr lang="fr-BE"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5" name="Rectangle 3"/>
          <p:cNvSpPr>
            <a:spLocks noGrp="1" noChangeArrowheads="1"/>
          </p:cNvSpPr>
          <p:nvPr>
            <p:ph type="body" idx="1"/>
          </p:nvPr>
        </p:nvSpPr>
        <p:spPr>
          <a:xfrm>
            <a:off x="1223963" y="4914900"/>
            <a:ext cx="7099300" cy="1822450"/>
          </a:xfrm>
        </p:spPr>
        <p:txBody>
          <a:bodyPr/>
          <a:lstStyle/>
          <a:p>
            <a:pPr>
              <a:buFont typeface="Wingdings" charset="2"/>
              <a:buNone/>
            </a:pPr>
            <a:r>
              <a:rPr lang="en-GB" sz="2400"/>
              <a:t>Incidence of in situ vulvar carcinoma by age and</a:t>
            </a:r>
          </a:p>
          <a:p>
            <a:pPr>
              <a:buFont typeface="Wingdings" charset="2"/>
              <a:buNone/>
            </a:pPr>
            <a:r>
              <a:rPr lang="en-GB" sz="2400"/>
              <a:t>diagnosis year. The incidence of in situ vulvar</a:t>
            </a:r>
          </a:p>
          <a:p>
            <a:pPr>
              <a:buFont typeface="Wingdings" charset="2"/>
              <a:buNone/>
            </a:pPr>
            <a:r>
              <a:rPr lang="en-GB" sz="2400"/>
              <a:t>carcinoma increased by 411% from 1973 to 2000.</a:t>
            </a:r>
          </a:p>
        </p:txBody>
      </p:sp>
      <p:pic>
        <p:nvPicPr>
          <p:cNvPr id="243716" name="Picture 4" descr="3"/>
          <p:cNvPicPr>
            <a:picLocks noChangeAspect="1" noChangeArrowheads="1"/>
          </p:cNvPicPr>
          <p:nvPr/>
        </p:nvPicPr>
        <p:blipFill>
          <a:blip r:embed="rId2"/>
          <a:srcRect l="285" t="2364" r="3270" b="23473"/>
          <a:stretch>
            <a:fillRect/>
          </a:stretch>
        </p:blipFill>
        <p:spPr bwMode="auto">
          <a:xfrm>
            <a:off x="1266825" y="257175"/>
            <a:ext cx="6572250" cy="4460875"/>
          </a:xfrm>
          <a:prstGeom prst="rect">
            <a:avLst/>
          </a:prstGeom>
          <a:noFill/>
        </p:spPr>
      </p:pic>
      <p:sp>
        <p:nvSpPr>
          <p:cNvPr id="243717" name="Text Box 5"/>
          <p:cNvSpPr txBox="1">
            <a:spLocks noChangeArrowheads="1"/>
          </p:cNvSpPr>
          <p:nvPr/>
        </p:nvSpPr>
        <p:spPr bwMode="auto">
          <a:xfrm>
            <a:off x="2463800" y="6491288"/>
            <a:ext cx="6518275" cy="366712"/>
          </a:xfrm>
          <a:prstGeom prst="rect">
            <a:avLst/>
          </a:prstGeom>
          <a:noFill/>
          <a:ln w="9525">
            <a:noFill/>
            <a:miter lim="800000"/>
            <a:headEnd/>
            <a:tailEnd/>
          </a:ln>
          <a:effectLst/>
        </p:spPr>
        <p:txBody>
          <a:bodyPr>
            <a:spAutoFit/>
          </a:bodyPr>
          <a:lstStyle/>
          <a:p>
            <a:pPr>
              <a:spcBef>
                <a:spcPct val="50000"/>
              </a:spcBef>
            </a:pPr>
            <a:r>
              <a:rPr lang="en-GB" sz="1400" i="1">
                <a:solidFill>
                  <a:srgbClr val="FFFF00"/>
                </a:solidFill>
                <a:latin typeface="Arial" charset="0"/>
              </a:rPr>
              <a:t>Judson. Incidence of Vulvar Carcinoma. Obstet Gynecol 2006</a:t>
            </a:r>
            <a:r>
              <a:rPr lang="en-GB" sz="1800" i="1">
                <a:solidFill>
                  <a:srgbClr val="FFFF00"/>
                </a:solidFill>
                <a:latin typeface="Arial" charset="0"/>
              </a:rPr>
              <a:t>.</a:t>
            </a:r>
          </a:p>
        </p:txBody>
      </p:sp>
      <p:sp>
        <p:nvSpPr>
          <p:cNvPr id="7" name="Espace réservé du pied de page 6"/>
          <p:cNvSpPr>
            <a:spLocks noGrp="1"/>
          </p:cNvSpPr>
          <p:nvPr>
            <p:ph type="ftr" sz="quarter" idx="11"/>
          </p:nvPr>
        </p:nvSpPr>
        <p:spPr/>
        <p:txBody>
          <a:bodyPr/>
          <a:lstStyle/>
          <a:p>
            <a:endParaRPr lang="fr-BE"/>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LIDE19"/>
          <p:cNvPicPr>
            <a:picLocks noChangeAspect="1" noChangeArrowheads="1"/>
          </p:cNvPicPr>
          <p:nvPr/>
        </p:nvPicPr>
        <p:blipFill>
          <a:blip r:embed="rId2">
            <a:lum bright="6000" contrast="12000"/>
          </a:blip>
          <a:srcRect/>
          <a:stretch>
            <a:fillRect/>
          </a:stretch>
        </p:blipFill>
        <p:spPr bwMode="auto">
          <a:xfrm>
            <a:off x="66675" y="0"/>
            <a:ext cx="4448175" cy="6858000"/>
          </a:xfrm>
          <a:prstGeom prst="rect">
            <a:avLst/>
          </a:prstGeom>
          <a:noFill/>
        </p:spPr>
      </p:pic>
      <p:pic>
        <p:nvPicPr>
          <p:cNvPr id="20483" name="Picture 3" descr="SLIDE11"/>
          <p:cNvPicPr>
            <a:picLocks noChangeAspect="1" noChangeArrowheads="1"/>
          </p:cNvPicPr>
          <p:nvPr/>
        </p:nvPicPr>
        <p:blipFill>
          <a:blip r:embed="rId3"/>
          <a:srcRect t="2339"/>
          <a:stretch>
            <a:fillRect/>
          </a:stretch>
        </p:blipFill>
        <p:spPr bwMode="auto">
          <a:xfrm>
            <a:off x="4616450" y="0"/>
            <a:ext cx="4508500" cy="6892925"/>
          </a:xfrm>
          <a:prstGeom prst="rect">
            <a:avLst/>
          </a:prstGeom>
          <a:noFill/>
        </p:spPr>
      </p:pic>
      <p:sp>
        <p:nvSpPr>
          <p:cNvPr id="6" name="Espace réservé du pied de page 5"/>
          <p:cNvSpPr>
            <a:spLocks noGrp="1"/>
          </p:cNvSpPr>
          <p:nvPr>
            <p:ph type="ftr" sz="quarter" idx="11"/>
          </p:nvPr>
        </p:nvSpPr>
        <p:spPr/>
        <p:txBody>
          <a:bodyPr/>
          <a:lstStyle/>
          <a:p>
            <a:endParaRPr lang="fr-BE"/>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LIDE13"/>
          <p:cNvPicPr>
            <a:picLocks noChangeAspect="1" noChangeArrowheads="1"/>
          </p:cNvPicPr>
          <p:nvPr/>
        </p:nvPicPr>
        <p:blipFill>
          <a:blip r:embed="rId2"/>
          <a:srcRect/>
          <a:stretch>
            <a:fillRect/>
          </a:stretch>
        </p:blipFill>
        <p:spPr bwMode="auto">
          <a:xfrm>
            <a:off x="4638675" y="0"/>
            <a:ext cx="4448175" cy="6858000"/>
          </a:xfrm>
          <a:prstGeom prst="rect">
            <a:avLst/>
          </a:prstGeom>
          <a:noFill/>
        </p:spPr>
      </p:pic>
      <p:pic>
        <p:nvPicPr>
          <p:cNvPr id="14339" name="Picture 3" descr="SLIDE12"/>
          <p:cNvPicPr>
            <a:picLocks noChangeAspect="1" noChangeArrowheads="1"/>
          </p:cNvPicPr>
          <p:nvPr/>
        </p:nvPicPr>
        <p:blipFill>
          <a:blip r:embed="rId3"/>
          <a:srcRect/>
          <a:stretch>
            <a:fillRect/>
          </a:stretch>
        </p:blipFill>
        <p:spPr bwMode="auto">
          <a:xfrm>
            <a:off x="95250" y="0"/>
            <a:ext cx="4448175" cy="6858000"/>
          </a:xfrm>
          <a:prstGeom prst="rect">
            <a:avLst/>
          </a:prstGeom>
          <a:noFill/>
        </p:spPr>
      </p:pic>
      <p:sp>
        <p:nvSpPr>
          <p:cNvPr id="6" name="Espace réservé du pied de page 5"/>
          <p:cNvSpPr>
            <a:spLocks noGrp="1"/>
          </p:cNvSpPr>
          <p:nvPr>
            <p:ph type="ftr" sz="quarter" idx="11"/>
          </p:nvPr>
        </p:nvSpPr>
        <p:spPr/>
        <p:txBody>
          <a:bodyPr/>
          <a:lstStyle/>
          <a:p>
            <a:endParaRPr lang="fr-BE"/>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5" name="Picture 5" descr="AZB4000_280507_96dpi_04"/>
          <p:cNvPicPr>
            <a:picLocks noChangeAspect="1" noChangeArrowheads="1"/>
          </p:cNvPicPr>
          <p:nvPr/>
        </p:nvPicPr>
        <p:blipFill>
          <a:blip r:embed="rId2"/>
          <a:srcRect/>
          <a:stretch>
            <a:fillRect/>
          </a:stretch>
        </p:blipFill>
        <p:spPr bwMode="auto">
          <a:xfrm>
            <a:off x="4598988" y="-4763"/>
            <a:ext cx="4564062" cy="6862763"/>
          </a:xfrm>
          <a:prstGeom prst="rect">
            <a:avLst/>
          </a:prstGeom>
          <a:noFill/>
        </p:spPr>
      </p:pic>
      <p:pic>
        <p:nvPicPr>
          <p:cNvPr id="281609" name="Picture 9" descr="SLIDE17"/>
          <p:cNvPicPr>
            <a:picLocks noChangeAspect="1" noChangeArrowheads="1"/>
          </p:cNvPicPr>
          <p:nvPr/>
        </p:nvPicPr>
        <p:blipFill>
          <a:blip r:embed="rId3"/>
          <a:srcRect/>
          <a:stretch>
            <a:fillRect/>
          </a:stretch>
        </p:blipFill>
        <p:spPr bwMode="auto">
          <a:xfrm>
            <a:off x="0" y="0"/>
            <a:ext cx="4495800" cy="6858000"/>
          </a:xfrm>
          <a:prstGeom prst="rect">
            <a:avLst/>
          </a:prstGeom>
          <a:noFill/>
        </p:spPr>
      </p:pic>
      <p:sp>
        <p:nvSpPr>
          <p:cNvPr id="6" name="Espace réservé du pied de page 5"/>
          <p:cNvSpPr>
            <a:spLocks noGrp="1"/>
          </p:cNvSpPr>
          <p:nvPr>
            <p:ph type="ftr" sz="quarter" idx="11"/>
          </p:nvPr>
        </p:nvSpPr>
        <p:spPr/>
        <p:txBody>
          <a:bodyPr/>
          <a:lstStyle/>
          <a:p>
            <a:endParaRPr lang="fr-BE"/>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a:xfrm>
            <a:off x="457200" y="563563"/>
            <a:ext cx="8229600" cy="1425575"/>
          </a:xfrm>
        </p:spPr>
        <p:txBody>
          <a:bodyPr/>
          <a:lstStyle/>
          <a:p>
            <a:r>
              <a:rPr lang="en-GB" sz="3600">
                <a:solidFill>
                  <a:srgbClr val="FF9933"/>
                </a:solidFill>
              </a:rPr>
              <a:t>VIN  </a:t>
            </a:r>
            <a:br>
              <a:rPr lang="en-GB" sz="3600">
                <a:solidFill>
                  <a:srgbClr val="FF9933"/>
                </a:solidFill>
              </a:rPr>
            </a:br>
            <a:r>
              <a:rPr lang="en-GB" sz="3600">
                <a:solidFill>
                  <a:srgbClr val="FF9933"/>
                </a:solidFill>
              </a:rPr>
              <a:t>Medical Therapy</a:t>
            </a:r>
          </a:p>
        </p:txBody>
      </p:sp>
      <p:sp>
        <p:nvSpPr>
          <p:cNvPr id="374787" name="Rectangle 3"/>
          <p:cNvSpPr>
            <a:spLocks noGrp="1" noChangeArrowheads="1"/>
          </p:cNvSpPr>
          <p:nvPr>
            <p:ph type="body" idx="1"/>
          </p:nvPr>
        </p:nvSpPr>
        <p:spPr>
          <a:xfrm>
            <a:off x="457200" y="2647950"/>
            <a:ext cx="6069013" cy="2606675"/>
          </a:xfrm>
        </p:spPr>
        <p:txBody>
          <a:bodyPr/>
          <a:lstStyle/>
          <a:p>
            <a:pPr>
              <a:spcBef>
                <a:spcPct val="100000"/>
              </a:spcBef>
            </a:pPr>
            <a:r>
              <a:rPr lang="en-GB"/>
              <a:t>5 FU Largely abandoned</a:t>
            </a:r>
          </a:p>
          <a:p>
            <a:pPr>
              <a:spcBef>
                <a:spcPct val="100000"/>
              </a:spcBef>
            </a:pPr>
            <a:r>
              <a:rPr lang="en-GB"/>
              <a:t>Imiquimod</a:t>
            </a:r>
          </a:p>
        </p:txBody>
      </p:sp>
      <p:sp>
        <p:nvSpPr>
          <p:cNvPr id="6" name="Espace réservé du pied de page 5"/>
          <p:cNvSpPr>
            <a:spLocks noGrp="1"/>
          </p:cNvSpPr>
          <p:nvPr>
            <p:ph type="ftr" sz="quarter" idx="11"/>
          </p:nvPr>
        </p:nvSpPr>
        <p:spPr/>
        <p:txBody>
          <a:bodyPr/>
          <a:lstStyle/>
          <a:p>
            <a:endParaRPr lang="fr-BE"/>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2978" name="Group 2"/>
          <p:cNvGraphicFramePr>
            <a:graphicFrameLocks noGrp="1"/>
          </p:cNvGraphicFramePr>
          <p:nvPr/>
        </p:nvGraphicFramePr>
        <p:xfrm>
          <a:off x="468313" y="1125538"/>
          <a:ext cx="8205787" cy="5256216"/>
        </p:xfrm>
        <a:graphic>
          <a:graphicData uri="http://schemas.openxmlformats.org/drawingml/2006/table">
            <a:tbl>
              <a:tblPr/>
              <a:tblGrid>
                <a:gridCol w="2735262"/>
                <a:gridCol w="2735263"/>
                <a:gridCol w="2735262"/>
              </a:tblGrid>
              <a:tr h="750888">
                <a:tc>
                  <a:txBody>
                    <a:bodyPr/>
                    <a:lstStyle/>
                    <a:p>
                      <a:pPr marL="0" marR="0" lvl="0" indent="0" algn="ctr" defTabSz="914400" rtl="0" eaLnBrk="0" fontAlgn="base" latinLnBrk="0" hangingPunct="0">
                        <a:lnSpc>
                          <a:spcPct val="100000"/>
                        </a:lnSpc>
                        <a:spcBef>
                          <a:spcPct val="20000"/>
                        </a:spcBef>
                        <a:spcAft>
                          <a:spcPct val="0"/>
                        </a:spcAft>
                        <a:buClr>
                          <a:srgbClr val="FFCC66"/>
                        </a:buClr>
                        <a:buSzPct val="70000"/>
                        <a:buFont typeface="Wingdings" charset="2"/>
                        <a:buNone/>
                        <a:tabLst/>
                      </a:pPr>
                      <a:endParaRPr kumimoji="0" lang="en-US" sz="2000" b="0" i="0" u="none" strike="noStrike" cap="none" normalizeH="0" baseline="0" dirty="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
                          <a:srgbClr val="FFCC66"/>
                        </a:buClr>
                        <a:buSzPct val="70000"/>
                        <a:buFont typeface="Wingdings" charset="2"/>
                        <a:buNone/>
                        <a:tabLst/>
                      </a:pPr>
                      <a:r>
                        <a:rPr kumimoji="0" lang="en-NZ" sz="2400" b="1" i="0" u="none" strike="noStrike" cap="none" normalizeH="0" baseline="0" dirty="0" smtClean="0">
                          <a:ln>
                            <a:noFill/>
                          </a:ln>
                          <a:solidFill>
                            <a:schemeClr val="tx1"/>
                          </a:solidFill>
                          <a:effectLst/>
                          <a:latin typeface="Arial" charset="0"/>
                        </a:rPr>
                        <a:t>CIN 3</a:t>
                      </a:r>
                      <a:endParaRPr kumimoji="0" lang="en-GB" sz="24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
                          <a:srgbClr val="FFCC66"/>
                        </a:buClr>
                        <a:buSzPct val="70000"/>
                        <a:buFont typeface="Wingdings" charset="2"/>
                        <a:buNone/>
                        <a:tabLst/>
                      </a:pPr>
                      <a:r>
                        <a:rPr kumimoji="0" lang="en-NZ" sz="2400" b="1" i="0" u="none" strike="noStrike" cap="none" normalizeH="0" baseline="0" dirty="0" smtClean="0">
                          <a:ln>
                            <a:noFill/>
                          </a:ln>
                          <a:solidFill>
                            <a:schemeClr val="tx1"/>
                          </a:solidFill>
                          <a:effectLst/>
                          <a:latin typeface="Arial" charset="0"/>
                        </a:rPr>
                        <a:t>VIN 3</a:t>
                      </a:r>
                      <a:endParaRPr kumimoji="0" lang="en-GB" sz="24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alpha val="50000"/>
                      </a:srgbClr>
                    </a:solidFill>
                  </a:tcPr>
                </a:tc>
              </a:tr>
              <a:tr h="750888">
                <a:tc>
                  <a:txBody>
                    <a:bodyPr/>
                    <a:lstStyle/>
                    <a:p>
                      <a:pPr marL="0" marR="0" lvl="0" indent="0" algn="ctr" defTabSz="914400" rtl="0" eaLnBrk="0" fontAlgn="base" latinLnBrk="0" hangingPunct="0">
                        <a:lnSpc>
                          <a:spcPct val="100000"/>
                        </a:lnSpc>
                        <a:spcBef>
                          <a:spcPct val="20000"/>
                        </a:spcBef>
                        <a:spcAft>
                          <a:spcPct val="0"/>
                        </a:spcAft>
                        <a:buClr>
                          <a:srgbClr val="FFCC66"/>
                        </a:buClr>
                        <a:buSzPct val="70000"/>
                        <a:buFont typeface="Wingdings" charset="2"/>
                        <a:buNone/>
                        <a:tabLst/>
                      </a:pPr>
                      <a:r>
                        <a:rPr kumimoji="0" lang="en-NZ" sz="1800" b="1" i="0" u="none" strike="noStrike" cap="none" normalizeH="0" baseline="0" dirty="0" smtClean="0">
                          <a:ln>
                            <a:noFill/>
                          </a:ln>
                          <a:solidFill>
                            <a:schemeClr val="tx1"/>
                          </a:solidFill>
                          <a:effectLst/>
                          <a:latin typeface="Arial" charset="0"/>
                        </a:rPr>
                        <a:t>Presentation</a:t>
                      </a:r>
                      <a:endParaRPr kumimoji="0" lang="en-GB" sz="18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
                          <a:srgbClr val="FFCC66"/>
                        </a:buClr>
                        <a:buSzPct val="70000"/>
                        <a:buFont typeface="Wingdings" charset="2"/>
                        <a:buNone/>
                        <a:tabLst/>
                      </a:pPr>
                      <a:r>
                        <a:rPr kumimoji="0" lang="en-NZ" sz="1800" b="1" i="0" u="none" strike="noStrike" cap="none" normalizeH="0" baseline="0" dirty="0" smtClean="0">
                          <a:ln>
                            <a:noFill/>
                          </a:ln>
                          <a:solidFill>
                            <a:srgbClr val="FF0000"/>
                          </a:solidFill>
                          <a:effectLst/>
                          <a:latin typeface="Arial" charset="0"/>
                        </a:rPr>
                        <a:t>Abnormal Pap Smear</a:t>
                      </a:r>
                      <a:endParaRPr kumimoji="0" lang="en-GB" sz="1800" b="1" i="0" u="none" strike="noStrike" cap="none" normalizeH="0" baseline="0" dirty="0" smtClean="0">
                        <a:ln>
                          <a:noFill/>
                        </a:ln>
                        <a:solidFill>
                          <a:srgbClr val="FF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
                          <a:srgbClr val="FFCC66"/>
                        </a:buClr>
                        <a:buSzPct val="70000"/>
                        <a:buFont typeface="Wingdings" charset="2"/>
                        <a:buNone/>
                        <a:tabLst/>
                      </a:pPr>
                      <a:r>
                        <a:rPr kumimoji="0" lang="en-NZ" sz="1800" b="1" i="0" u="none" strike="noStrike" cap="none" normalizeH="0" baseline="0" dirty="0" smtClean="0">
                          <a:ln>
                            <a:noFill/>
                          </a:ln>
                          <a:solidFill>
                            <a:srgbClr val="FF0000"/>
                          </a:solidFill>
                          <a:effectLst/>
                          <a:latin typeface="Arial" charset="0"/>
                        </a:rPr>
                        <a:t>Symptoms or </a:t>
                      </a:r>
                    </a:p>
                    <a:p>
                      <a:pPr marL="0" marR="0" lvl="0" indent="0" algn="ctr" defTabSz="914400" rtl="0" eaLnBrk="0" fontAlgn="base" latinLnBrk="0" hangingPunct="0">
                        <a:lnSpc>
                          <a:spcPct val="100000"/>
                        </a:lnSpc>
                        <a:spcBef>
                          <a:spcPct val="20000"/>
                        </a:spcBef>
                        <a:spcAft>
                          <a:spcPct val="0"/>
                        </a:spcAft>
                        <a:buClr>
                          <a:srgbClr val="FFCC66"/>
                        </a:buClr>
                        <a:buSzPct val="70000"/>
                        <a:buFont typeface="Wingdings" charset="2"/>
                        <a:buNone/>
                        <a:tabLst/>
                      </a:pPr>
                      <a:r>
                        <a:rPr kumimoji="0" lang="en-NZ" sz="1800" b="1" i="0" u="none" strike="noStrike" cap="none" normalizeH="0" baseline="0" dirty="0" smtClean="0">
                          <a:ln>
                            <a:noFill/>
                          </a:ln>
                          <a:solidFill>
                            <a:srgbClr val="FF0000"/>
                          </a:solidFill>
                          <a:effectLst/>
                          <a:latin typeface="Arial" charset="0"/>
                        </a:rPr>
                        <a:t>clinical findings</a:t>
                      </a:r>
                      <a:endParaRPr kumimoji="0" lang="en-GB" sz="1800" b="1" i="0" u="none" strike="noStrike" cap="none" normalizeH="0" baseline="0" dirty="0" smtClean="0">
                        <a:ln>
                          <a:noFill/>
                        </a:ln>
                        <a:solidFill>
                          <a:srgbClr val="FF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alpha val="50000"/>
                      </a:srgbClr>
                    </a:solidFill>
                  </a:tcPr>
                </a:tc>
              </a:tr>
              <a:tr h="750888">
                <a:tc>
                  <a:txBody>
                    <a:bodyPr/>
                    <a:lstStyle/>
                    <a:p>
                      <a:pPr marL="0" marR="0" lvl="0" indent="0" algn="ctr" defTabSz="914400" rtl="0" eaLnBrk="0" fontAlgn="base" latinLnBrk="0" hangingPunct="0">
                        <a:lnSpc>
                          <a:spcPct val="100000"/>
                        </a:lnSpc>
                        <a:spcBef>
                          <a:spcPct val="20000"/>
                        </a:spcBef>
                        <a:spcAft>
                          <a:spcPct val="0"/>
                        </a:spcAft>
                        <a:buClr>
                          <a:srgbClr val="FFCC66"/>
                        </a:buClr>
                        <a:buSzPct val="70000"/>
                        <a:buFont typeface="Wingdings" charset="2"/>
                        <a:buNone/>
                        <a:tabLst/>
                      </a:pPr>
                      <a:r>
                        <a:rPr kumimoji="0" lang="en-NZ" sz="1800" b="1" i="0" u="none" strike="noStrike" cap="none" normalizeH="0" baseline="0" dirty="0" smtClean="0">
                          <a:ln>
                            <a:noFill/>
                          </a:ln>
                          <a:solidFill>
                            <a:schemeClr val="tx1"/>
                          </a:solidFill>
                          <a:effectLst/>
                          <a:latin typeface="Arial" charset="0"/>
                        </a:rPr>
                        <a:t>Field</a:t>
                      </a:r>
                      <a:endParaRPr kumimoji="0" lang="en-GB" sz="18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
                          <a:srgbClr val="FFCC66"/>
                        </a:buClr>
                        <a:buSzPct val="70000"/>
                        <a:buFont typeface="Wingdings" charset="2"/>
                        <a:buNone/>
                        <a:tabLst/>
                      </a:pPr>
                      <a:r>
                        <a:rPr kumimoji="0" lang="en-NZ" sz="1800" b="1" i="0" u="none" strike="noStrike" cap="none" normalizeH="0" baseline="0" dirty="0" smtClean="0">
                          <a:ln>
                            <a:noFill/>
                          </a:ln>
                          <a:solidFill>
                            <a:srgbClr val="FF0000"/>
                          </a:solidFill>
                          <a:effectLst/>
                          <a:latin typeface="Arial" charset="0"/>
                        </a:rPr>
                        <a:t>Transformation Zone</a:t>
                      </a:r>
                      <a:endParaRPr kumimoji="0" lang="en-GB" sz="1800" b="1" i="0" u="none" strike="noStrike" cap="none" normalizeH="0" baseline="0" dirty="0" smtClean="0">
                        <a:ln>
                          <a:noFill/>
                        </a:ln>
                        <a:solidFill>
                          <a:srgbClr val="FF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
                          <a:srgbClr val="FFCC66"/>
                        </a:buClr>
                        <a:buSzPct val="70000"/>
                        <a:buFont typeface="Wingdings" charset="2"/>
                        <a:buNone/>
                        <a:tabLst/>
                      </a:pPr>
                      <a:r>
                        <a:rPr kumimoji="0" lang="en-NZ" sz="1800" b="1" i="0" u="none" strike="noStrike" cap="none" normalizeH="0" baseline="0" dirty="0" smtClean="0">
                          <a:ln>
                            <a:noFill/>
                          </a:ln>
                          <a:solidFill>
                            <a:srgbClr val="FF0000"/>
                          </a:solidFill>
                          <a:effectLst/>
                          <a:latin typeface="Arial" charset="0"/>
                        </a:rPr>
                        <a:t>Entire vulva and </a:t>
                      </a:r>
                    </a:p>
                    <a:p>
                      <a:pPr marL="0" marR="0" lvl="0" indent="0" algn="ctr" defTabSz="914400" rtl="0" eaLnBrk="0" fontAlgn="base" latinLnBrk="0" hangingPunct="0">
                        <a:lnSpc>
                          <a:spcPct val="100000"/>
                        </a:lnSpc>
                        <a:spcBef>
                          <a:spcPct val="20000"/>
                        </a:spcBef>
                        <a:spcAft>
                          <a:spcPct val="0"/>
                        </a:spcAft>
                        <a:buClr>
                          <a:srgbClr val="FFCC66"/>
                        </a:buClr>
                        <a:buSzPct val="70000"/>
                        <a:buFont typeface="Wingdings" charset="2"/>
                        <a:buNone/>
                        <a:tabLst/>
                      </a:pPr>
                      <a:r>
                        <a:rPr kumimoji="0" lang="en-NZ" sz="1800" b="1" i="0" u="none" strike="noStrike" cap="none" normalizeH="0" baseline="0" dirty="0" err="1" smtClean="0">
                          <a:ln>
                            <a:noFill/>
                          </a:ln>
                          <a:solidFill>
                            <a:srgbClr val="FF0000"/>
                          </a:solidFill>
                          <a:effectLst/>
                          <a:latin typeface="Arial" charset="0"/>
                        </a:rPr>
                        <a:t>perianal</a:t>
                      </a:r>
                      <a:r>
                        <a:rPr kumimoji="0" lang="en-NZ" sz="1800" b="1" i="0" u="none" strike="noStrike" cap="none" normalizeH="0" baseline="0" dirty="0" smtClean="0">
                          <a:ln>
                            <a:noFill/>
                          </a:ln>
                          <a:solidFill>
                            <a:srgbClr val="FF0000"/>
                          </a:solidFill>
                          <a:effectLst/>
                          <a:latin typeface="Arial" charset="0"/>
                        </a:rPr>
                        <a:t> skin</a:t>
                      </a:r>
                      <a:endParaRPr kumimoji="0" lang="en-GB" sz="1800" b="1" i="0" u="none" strike="noStrike" cap="none" normalizeH="0" baseline="0" dirty="0" smtClean="0">
                        <a:ln>
                          <a:noFill/>
                        </a:ln>
                        <a:solidFill>
                          <a:srgbClr val="FF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alpha val="50000"/>
                      </a:srgbClr>
                    </a:solidFill>
                  </a:tcPr>
                </a:tc>
              </a:tr>
              <a:tr h="750888">
                <a:tc>
                  <a:txBody>
                    <a:bodyPr/>
                    <a:lstStyle/>
                    <a:p>
                      <a:pPr marL="0" marR="0" lvl="0" indent="0" algn="ctr" defTabSz="914400" rtl="0" eaLnBrk="0" fontAlgn="base" latinLnBrk="0" hangingPunct="0">
                        <a:lnSpc>
                          <a:spcPct val="100000"/>
                        </a:lnSpc>
                        <a:spcBef>
                          <a:spcPct val="20000"/>
                        </a:spcBef>
                        <a:spcAft>
                          <a:spcPct val="0"/>
                        </a:spcAft>
                        <a:buClr>
                          <a:srgbClr val="FFCC66"/>
                        </a:buClr>
                        <a:buSzPct val="70000"/>
                        <a:buFont typeface="Wingdings" charset="2"/>
                        <a:buNone/>
                        <a:tabLst/>
                      </a:pPr>
                      <a:r>
                        <a:rPr kumimoji="0" lang="en-NZ" sz="1800" b="1" i="0" u="none" strike="noStrike" cap="none" normalizeH="0" baseline="0" dirty="0" smtClean="0">
                          <a:ln>
                            <a:noFill/>
                          </a:ln>
                          <a:solidFill>
                            <a:schemeClr val="tx1"/>
                          </a:solidFill>
                          <a:effectLst/>
                          <a:latin typeface="Arial" charset="0"/>
                        </a:rPr>
                        <a:t>Symptoms</a:t>
                      </a:r>
                      <a:endParaRPr kumimoji="0" lang="en-GB" sz="18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
                          <a:srgbClr val="FFCC66"/>
                        </a:buClr>
                        <a:buSzPct val="70000"/>
                        <a:buFont typeface="Wingdings" charset="2"/>
                        <a:buNone/>
                        <a:tabLst/>
                      </a:pPr>
                      <a:r>
                        <a:rPr kumimoji="0" lang="en-NZ" sz="1800" b="1" i="0" u="none" strike="noStrike" cap="none" normalizeH="0" baseline="0" smtClean="0">
                          <a:ln>
                            <a:noFill/>
                          </a:ln>
                          <a:solidFill>
                            <a:srgbClr val="FF0000"/>
                          </a:solidFill>
                          <a:effectLst/>
                          <a:latin typeface="Arial" charset="0"/>
                        </a:rPr>
                        <a:t>-</a:t>
                      </a:r>
                      <a:endParaRPr kumimoji="0" lang="en-GB" sz="1800" b="1" i="0" u="none" strike="noStrike" cap="none" normalizeH="0" baseline="0" smtClean="0">
                        <a:ln>
                          <a:noFill/>
                        </a:ln>
                        <a:solidFill>
                          <a:srgbClr val="FF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
                          <a:srgbClr val="FFCC66"/>
                        </a:buClr>
                        <a:buSzPct val="70000"/>
                        <a:buFont typeface="Wingdings" charset="2"/>
                        <a:buNone/>
                        <a:tabLst/>
                      </a:pPr>
                      <a:r>
                        <a:rPr kumimoji="0" lang="en-NZ" sz="1800" b="1" i="0" u="none" strike="noStrike" cap="none" normalizeH="0" baseline="0" dirty="0" smtClean="0">
                          <a:ln>
                            <a:noFill/>
                          </a:ln>
                          <a:solidFill>
                            <a:srgbClr val="FF0000"/>
                          </a:solidFill>
                          <a:effectLst/>
                          <a:latin typeface="Arial" charset="0"/>
                        </a:rPr>
                        <a:t>80% of cases</a:t>
                      </a:r>
                      <a:endParaRPr kumimoji="0" lang="en-GB" sz="1800" b="1" i="0" u="none" strike="noStrike" cap="none" normalizeH="0" baseline="0" dirty="0" smtClean="0">
                        <a:ln>
                          <a:noFill/>
                        </a:ln>
                        <a:solidFill>
                          <a:srgbClr val="FF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alpha val="50000"/>
                      </a:srgbClr>
                    </a:solidFill>
                  </a:tcPr>
                </a:tc>
              </a:tr>
              <a:tr h="750888">
                <a:tc>
                  <a:txBody>
                    <a:bodyPr/>
                    <a:lstStyle/>
                    <a:p>
                      <a:pPr marL="0" marR="0" lvl="0" indent="0" algn="ctr" defTabSz="914400" rtl="0" eaLnBrk="0" fontAlgn="base" latinLnBrk="0" hangingPunct="0">
                        <a:lnSpc>
                          <a:spcPct val="100000"/>
                        </a:lnSpc>
                        <a:spcBef>
                          <a:spcPct val="20000"/>
                        </a:spcBef>
                        <a:spcAft>
                          <a:spcPct val="0"/>
                        </a:spcAft>
                        <a:buClr>
                          <a:srgbClr val="FFCC66"/>
                        </a:buClr>
                        <a:buSzPct val="70000"/>
                        <a:buFont typeface="Wingdings" charset="2"/>
                        <a:buNone/>
                        <a:tabLst/>
                      </a:pPr>
                      <a:r>
                        <a:rPr kumimoji="0" lang="en-NZ" sz="1800" b="1" i="0" u="none" strike="noStrike" cap="none" normalizeH="0" baseline="0" dirty="0" smtClean="0">
                          <a:ln>
                            <a:noFill/>
                          </a:ln>
                          <a:solidFill>
                            <a:schemeClr val="tx1"/>
                          </a:solidFill>
                          <a:effectLst/>
                          <a:latin typeface="Arial" charset="0"/>
                        </a:rPr>
                        <a:t>Visible Lesion</a:t>
                      </a:r>
                      <a:endParaRPr kumimoji="0" lang="en-GB" sz="18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
                          <a:srgbClr val="FFCC66"/>
                        </a:buClr>
                        <a:buSzPct val="70000"/>
                        <a:buFont typeface="Wingdings" charset="2"/>
                        <a:buNone/>
                        <a:tabLst/>
                      </a:pPr>
                      <a:r>
                        <a:rPr kumimoji="0" lang="en-NZ" sz="1800" b="1" i="0" u="none" strike="noStrike" cap="none" normalizeH="0" baseline="0" smtClean="0">
                          <a:ln>
                            <a:noFill/>
                          </a:ln>
                          <a:solidFill>
                            <a:srgbClr val="FF0000"/>
                          </a:solidFill>
                          <a:effectLst/>
                          <a:latin typeface="Arial" charset="0"/>
                        </a:rPr>
                        <a:t>-</a:t>
                      </a:r>
                      <a:endParaRPr kumimoji="0" lang="en-GB" sz="1800" b="1" i="0" u="none" strike="noStrike" cap="none" normalizeH="0" baseline="0" smtClean="0">
                        <a:ln>
                          <a:noFill/>
                        </a:ln>
                        <a:solidFill>
                          <a:srgbClr val="FF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
                          <a:srgbClr val="FFCC66"/>
                        </a:buClr>
                        <a:buSzPct val="70000"/>
                        <a:buFont typeface="Wingdings" charset="2"/>
                        <a:buNone/>
                        <a:tabLst/>
                      </a:pPr>
                      <a:r>
                        <a:rPr kumimoji="0" lang="en-NZ" sz="1800" b="1" i="0" u="none" strike="noStrike" cap="none" normalizeH="0" baseline="0" dirty="0" smtClean="0">
                          <a:ln>
                            <a:noFill/>
                          </a:ln>
                          <a:solidFill>
                            <a:srgbClr val="FF0000"/>
                          </a:solidFill>
                          <a:effectLst/>
                          <a:latin typeface="Arial" charset="0"/>
                        </a:rPr>
                        <a:t>+</a:t>
                      </a:r>
                      <a:endParaRPr kumimoji="0" lang="en-GB" sz="1800" b="1" i="0" u="none" strike="noStrike" cap="none" normalizeH="0" baseline="0" dirty="0" smtClean="0">
                        <a:ln>
                          <a:noFill/>
                        </a:ln>
                        <a:solidFill>
                          <a:srgbClr val="FF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alpha val="50000"/>
                      </a:srgbClr>
                    </a:solidFill>
                  </a:tcPr>
                </a:tc>
              </a:tr>
              <a:tr h="750888">
                <a:tc>
                  <a:txBody>
                    <a:bodyPr/>
                    <a:lstStyle/>
                    <a:p>
                      <a:pPr marL="0" marR="0" lvl="0" indent="0" algn="ctr" defTabSz="914400" rtl="0" eaLnBrk="0" fontAlgn="base" latinLnBrk="0" hangingPunct="0">
                        <a:lnSpc>
                          <a:spcPct val="100000"/>
                        </a:lnSpc>
                        <a:spcBef>
                          <a:spcPct val="20000"/>
                        </a:spcBef>
                        <a:spcAft>
                          <a:spcPct val="0"/>
                        </a:spcAft>
                        <a:buClr>
                          <a:srgbClr val="FFCC66"/>
                        </a:buClr>
                        <a:buSzPct val="70000"/>
                        <a:buFont typeface="Wingdings" charset="2"/>
                        <a:buNone/>
                        <a:tabLst/>
                      </a:pPr>
                      <a:r>
                        <a:rPr kumimoji="0" lang="en-NZ" sz="1800" b="1" i="0" u="none" strike="noStrike" cap="none" normalizeH="0" baseline="0" dirty="0" smtClean="0">
                          <a:ln>
                            <a:noFill/>
                          </a:ln>
                          <a:solidFill>
                            <a:schemeClr val="tx1"/>
                          </a:solidFill>
                          <a:effectLst/>
                          <a:latin typeface="Arial" charset="0"/>
                        </a:rPr>
                        <a:t>Annual Progression </a:t>
                      </a:r>
                    </a:p>
                    <a:p>
                      <a:pPr marL="0" marR="0" lvl="0" indent="0" algn="ctr" defTabSz="914400" rtl="0" eaLnBrk="0" fontAlgn="base" latinLnBrk="0" hangingPunct="0">
                        <a:lnSpc>
                          <a:spcPct val="100000"/>
                        </a:lnSpc>
                        <a:spcBef>
                          <a:spcPct val="20000"/>
                        </a:spcBef>
                        <a:spcAft>
                          <a:spcPct val="0"/>
                        </a:spcAft>
                        <a:buClr>
                          <a:srgbClr val="FFCC66"/>
                        </a:buClr>
                        <a:buSzPct val="70000"/>
                        <a:buFont typeface="Wingdings" charset="2"/>
                        <a:buNone/>
                        <a:tabLst/>
                      </a:pPr>
                      <a:r>
                        <a:rPr kumimoji="0" lang="en-NZ" sz="1800" b="1" i="0" u="none" strike="noStrike" cap="none" normalizeH="0" baseline="0" dirty="0" smtClean="0">
                          <a:ln>
                            <a:noFill/>
                          </a:ln>
                          <a:solidFill>
                            <a:schemeClr val="tx1"/>
                          </a:solidFill>
                          <a:effectLst/>
                          <a:latin typeface="Arial" charset="0"/>
                        </a:rPr>
                        <a:t>rate to invasion</a:t>
                      </a:r>
                      <a:endParaRPr kumimoji="0" lang="en-GB" sz="18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
                          <a:srgbClr val="FFCC66"/>
                        </a:buClr>
                        <a:buSzPct val="70000"/>
                        <a:buFont typeface="Wingdings" charset="2"/>
                        <a:buNone/>
                        <a:tabLst/>
                      </a:pPr>
                      <a:r>
                        <a:rPr kumimoji="0" lang="en-NZ" sz="1800" b="1" i="0" u="none" strike="noStrike" cap="none" normalizeH="0" baseline="0" smtClean="0">
                          <a:ln>
                            <a:noFill/>
                          </a:ln>
                          <a:solidFill>
                            <a:srgbClr val="FF0000"/>
                          </a:solidFill>
                          <a:effectLst/>
                          <a:latin typeface="Arial" charset="0"/>
                        </a:rPr>
                        <a:t>1-2%</a:t>
                      </a:r>
                      <a:endParaRPr kumimoji="0" lang="en-GB" sz="1800" b="1" i="0" u="none" strike="noStrike" cap="none" normalizeH="0" baseline="0" smtClean="0">
                        <a:ln>
                          <a:noFill/>
                        </a:ln>
                        <a:solidFill>
                          <a:srgbClr val="FF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
                          <a:srgbClr val="FFCC66"/>
                        </a:buClr>
                        <a:buSzPct val="70000"/>
                        <a:buFont typeface="Wingdings" charset="2"/>
                        <a:buNone/>
                        <a:tabLst/>
                      </a:pPr>
                      <a:r>
                        <a:rPr kumimoji="0" lang="en-NZ" sz="1800" b="1" i="0" u="none" strike="noStrike" cap="none" normalizeH="0" baseline="0" dirty="0" smtClean="0">
                          <a:ln>
                            <a:noFill/>
                          </a:ln>
                          <a:solidFill>
                            <a:srgbClr val="FF0000"/>
                          </a:solidFill>
                          <a:effectLst/>
                          <a:latin typeface="Arial" charset="0"/>
                        </a:rPr>
                        <a:t>10% +</a:t>
                      </a:r>
                      <a:endParaRPr kumimoji="0" lang="en-GB" sz="1800" b="1" i="0" u="none" strike="noStrike" cap="none" normalizeH="0" baseline="0" dirty="0" smtClean="0">
                        <a:ln>
                          <a:noFill/>
                        </a:ln>
                        <a:solidFill>
                          <a:srgbClr val="FF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alpha val="50000"/>
                      </a:srgbClr>
                    </a:solidFill>
                  </a:tcPr>
                </a:tc>
              </a:tr>
              <a:tr h="750888">
                <a:tc>
                  <a:txBody>
                    <a:bodyPr/>
                    <a:lstStyle/>
                    <a:p>
                      <a:pPr marL="0" marR="0" lvl="0" indent="0" algn="ctr" defTabSz="914400" rtl="0" eaLnBrk="0" fontAlgn="base" latinLnBrk="0" hangingPunct="0">
                        <a:lnSpc>
                          <a:spcPct val="100000"/>
                        </a:lnSpc>
                        <a:spcBef>
                          <a:spcPct val="20000"/>
                        </a:spcBef>
                        <a:spcAft>
                          <a:spcPct val="0"/>
                        </a:spcAft>
                        <a:buClr>
                          <a:srgbClr val="FFCC66"/>
                        </a:buClr>
                        <a:buSzPct val="70000"/>
                        <a:buFont typeface="Wingdings" charset="2"/>
                        <a:buNone/>
                        <a:tabLst/>
                      </a:pPr>
                      <a:r>
                        <a:rPr kumimoji="0" lang="en-NZ" sz="1800" b="1" i="0" u="none" strike="noStrike" cap="none" normalizeH="0" baseline="0" dirty="0" smtClean="0">
                          <a:ln>
                            <a:noFill/>
                          </a:ln>
                          <a:solidFill>
                            <a:schemeClr val="tx1"/>
                          </a:solidFill>
                          <a:effectLst/>
                          <a:latin typeface="Arial" charset="0"/>
                        </a:rPr>
                        <a:t>‘Lifetime’ risk of cancer following treatment</a:t>
                      </a:r>
                      <a:endParaRPr kumimoji="0" lang="en-GB" sz="18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
                          <a:srgbClr val="FFCC66"/>
                        </a:buClr>
                        <a:buSzPct val="70000"/>
                        <a:buFont typeface="Wingdings" charset="2"/>
                        <a:buNone/>
                        <a:tabLst/>
                      </a:pPr>
                      <a:r>
                        <a:rPr kumimoji="0" lang="en-NZ" sz="1800" b="1" i="0" u="none" strike="noStrike" cap="none" normalizeH="0" baseline="0" smtClean="0">
                          <a:ln>
                            <a:noFill/>
                          </a:ln>
                          <a:solidFill>
                            <a:srgbClr val="FF0000"/>
                          </a:solidFill>
                          <a:effectLst/>
                          <a:latin typeface="Arial" charset="0"/>
                        </a:rPr>
                        <a:t>0.3%</a:t>
                      </a:r>
                      <a:endParaRPr kumimoji="0" lang="en-GB" sz="1800" b="1" i="0" u="none" strike="noStrike" cap="none" normalizeH="0" baseline="0" smtClean="0">
                        <a:ln>
                          <a:noFill/>
                        </a:ln>
                        <a:solidFill>
                          <a:srgbClr val="FF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
                          <a:srgbClr val="FFCC66"/>
                        </a:buClr>
                        <a:buSzPct val="70000"/>
                        <a:buFont typeface="Wingdings" charset="2"/>
                        <a:buNone/>
                        <a:tabLst/>
                      </a:pPr>
                      <a:r>
                        <a:rPr kumimoji="0" lang="en-NZ" sz="1800" b="1" i="0" u="none" strike="noStrike" cap="none" normalizeH="0" baseline="0" dirty="0" smtClean="0">
                          <a:ln>
                            <a:noFill/>
                          </a:ln>
                          <a:solidFill>
                            <a:srgbClr val="FF0000"/>
                          </a:solidFill>
                          <a:effectLst/>
                          <a:latin typeface="Arial" charset="0"/>
                        </a:rPr>
                        <a:t>4 - 5%</a:t>
                      </a:r>
                      <a:endParaRPr kumimoji="0" lang="en-GB" sz="1800" b="1" i="0" u="none" strike="noStrike" cap="none" normalizeH="0" baseline="0" dirty="0" smtClean="0">
                        <a:ln>
                          <a:noFill/>
                        </a:ln>
                        <a:solidFill>
                          <a:srgbClr val="FF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alpha val="50000"/>
                      </a:srgbClr>
                    </a:solidFill>
                  </a:tcPr>
                </a:tc>
              </a:tr>
            </a:tbl>
          </a:graphicData>
        </a:graphic>
      </p:graphicFrame>
      <p:sp>
        <p:nvSpPr>
          <p:cNvPr id="383012" name="Text Box 36"/>
          <p:cNvSpPr txBox="1">
            <a:spLocks noChangeArrowheads="1"/>
          </p:cNvSpPr>
          <p:nvPr/>
        </p:nvSpPr>
        <p:spPr bwMode="auto">
          <a:xfrm>
            <a:off x="2608263" y="347663"/>
            <a:ext cx="184150" cy="366712"/>
          </a:xfrm>
          <a:prstGeom prst="rect">
            <a:avLst/>
          </a:prstGeom>
          <a:noFill/>
          <a:ln w="9525">
            <a:noFill/>
            <a:miter lim="800000"/>
            <a:headEnd/>
            <a:tailEnd/>
          </a:ln>
          <a:effectLst/>
        </p:spPr>
        <p:txBody>
          <a:bodyPr wrap="none">
            <a:spAutoFit/>
          </a:bodyPr>
          <a:lstStyle/>
          <a:p>
            <a:pPr eaLnBrk="1" hangingPunct="1"/>
            <a:endParaRPr lang="en-US" sz="1800">
              <a:latin typeface="Tahoma" pitchFamily="1" charset="0"/>
            </a:endParaRPr>
          </a:p>
        </p:txBody>
      </p:sp>
      <p:sp>
        <p:nvSpPr>
          <p:cNvPr id="383013" name="Rectangle 37"/>
          <p:cNvSpPr>
            <a:spLocks noChangeArrowheads="1"/>
          </p:cNvSpPr>
          <p:nvPr/>
        </p:nvSpPr>
        <p:spPr bwMode="auto">
          <a:xfrm>
            <a:off x="179388" y="115888"/>
            <a:ext cx="8507412" cy="936625"/>
          </a:xfrm>
          <a:prstGeom prst="rect">
            <a:avLst/>
          </a:prstGeom>
          <a:noFill/>
          <a:ln w="9525">
            <a:noFill/>
            <a:miter lim="800000"/>
            <a:headEnd/>
            <a:tailEnd/>
          </a:ln>
          <a:effectLst/>
        </p:spPr>
        <p:txBody>
          <a:bodyPr anchor="ctr"/>
          <a:lstStyle/>
          <a:p>
            <a:pPr algn="ctr"/>
            <a:r>
              <a:rPr lang="en-GB" sz="3100" b="1">
                <a:solidFill>
                  <a:srgbClr val="FF9933"/>
                </a:solidFill>
                <a:latin typeface="Arial" charset="0"/>
              </a:rPr>
              <a:t>Comparison of CIN 3 and VIN 3</a:t>
            </a:r>
            <a:endParaRPr lang="en-US" sz="3100" b="1">
              <a:solidFill>
                <a:srgbClr val="FF9933"/>
              </a:solidFill>
              <a:latin typeface="Arial" charset="0"/>
            </a:endParaRPr>
          </a:p>
        </p:txBody>
      </p:sp>
      <p:sp>
        <p:nvSpPr>
          <p:cNvPr id="7" name="Espace réservé du pied de page 6"/>
          <p:cNvSpPr>
            <a:spLocks noGrp="1"/>
          </p:cNvSpPr>
          <p:nvPr>
            <p:ph type="ftr" sz="quarter" idx="11"/>
          </p:nvPr>
        </p:nvSpPr>
        <p:spPr/>
        <p:txBody>
          <a:bodyPr/>
          <a:lstStyle/>
          <a:p>
            <a:endParaRPr lang="fr-BE"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1"/>
          <p:cNvSpPr>
            <a:spLocks noGrp="1"/>
          </p:cNvSpPr>
          <p:nvPr>
            <p:ph type="title"/>
          </p:nvPr>
        </p:nvSpPr>
        <p:spPr/>
        <p:txBody>
          <a:bodyPr>
            <a:normAutofit fontScale="90000"/>
          </a:bodyPr>
          <a:lstStyle/>
          <a:p>
            <a:pPr algn="ctr" eaLnBrk="1" fontAlgn="auto" hangingPunct="1">
              <a:spcAft>
                <a:spcPts val="0"/>
              </a:spcAft>
              <a:defRPr/>
            </a:pPr>
            <a:r>
              <a:rPr lang="fr-BE" smtClean="0"/>
              <a:t>1.a. Lésions bénignes verruqueuses</a:t>
            </a:r>
          </a:p>
        </p:txBody>
      </p:sp>
      <p:pic>
        <p:nvPicPr>
          <p:cNvPr id="20483" name="Picture 2" descr="C:\DOCUMENTS MAGALI FLAMME\photos a classer 03062005\a classer dp et mf\a classer\P1030875.JPG"/>
          <p:cNvPicPr>
            <a:picLocks noGrp="1" noChangeAspect="1" noChangeArrowheads="1"/>
          </p:cNvPicPr>
          <p:nvPr>
            <p:ph idx="1"/>
          </p:nvPr>
        </p:nvPicPr>
        <p:blipFill>
          <a:blip r:embed="rId2"/>
          <a:srcRect/>
          <a:stretch>
            <a:fillRect/>
          </a:stretch>
        </p:blipFill>
        <p:spPr>
          <a:xfrm>
            <a:off x="2927350" y="1935163"/>
            <a:ext cx="3289300" cy="4389437"/>
          </a:xfrm>
          <a:noFill/>
        </p:spPr>
      </p:pic>
      <p:sp>
        <p:nvSpPr>
          <p:cNvPr id="23555" name="Espace réservé du pied de page 3"/>
          <p:cNvSpPr>
            <a:spLocks noGrp="1"/>
          </p:cNvSpPr>
          <p:nvPr>
            <p:ph type="ftr" sz="quarter" idx="11"/>
          </p:nvPr>
        </p:nvSpPr>
        <p:spPr/>
        <p:txBody>
          <a:bodyPr/>
          <a:lstStyle/>
          <a:p>
            <a:pPr>
              <a:defRPr/>
            </a:pPr>
            <a:endParaRPr lang="en-US" smtClean="0"/>
          </a:p>
        </p:txBody>
      </p:sp>
      <p:sp>
        <p:nvSpPr>
          <p:cNvPr id="5" name="ZoneTexte 4"/>
          <p:cNvSpPr txBox="1"/>
          <p:nvPr/>
        </p:nvSpPr>
        <p:spPr>
          <a:xfrm>
            <a:off x="642910" y="357166"/>
            <a:ext cx="6786610" cy="646331"/>
          </a:xfrm>
          <a:prstGeom prst="rect">
            <a:avLst/>
          </a:prstGeom>
          <a:noFill/>
        </p:spPr>
        <p:txBody>
          <a:bodyPr wrap="square" rtlCol="0">
            <a:spAutoFit/>
          </a:bodyPr>
          <a:lstStyle/>
          <a:p>
            <a:pPr algn="ctr"/>
            <a:r>
              <a:rPr lang="fr-BE" sz="3600" b="1" dirty="0" smtClean="0"/>
              <a:t>Types de lésions</a:t>
            </a:r>
            <a:endParaRPr lang="fr-BE" sz="3600" b="1"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P1060163.JPG"/>
          <p:cNvPicPr>
            <a:picLocks noChangeAspect="1"/>
          </p:cNvPicPr>
          <p:nvPr/>
        </p:nvPicPr>
        <p:blipFill>
          <a:blip r:embed="rId2" cstate="print"/>
          <a:stretch>
            <a:fillRect/>
          </a:stretch>
        </p:blipFill>
        <p:spPr>
          <a:xfrm>
            <a:off x="0" y="0"/>
            <a:ext cx="9144000" cy="6858000"/>
          </a:xfrm>
          <a:prstGeom prst="rect">
            <a:avLst/>
          </a:prstGeom>
        </p:spPr>
      </p:pic>
      <p:sp>
        <p:nvSpPr>
          <p:cNvPr id="5" name="Espace réservé du pied de page 4"/>
          <p:cNvSpPr>
            <a:spLocks noGrp="1"/>
          </p:cNvSpPr>
          <p:nvPr>
            <p:ph type="ftr" sz="quarter" idx="11"/>
          </p:nvPr>
        </p:nvSpPr>
        <p:spPr/>
        <p:txBody>
          <a:bodyPr/>
          <a:lstStyle/>
          <a:p>
            <a:endParaRPr lang="fr-BE"/>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re 1"/>
          <p:cNvSpPr>
            <a:spLocks noGrp="1"/>
          </p:cNvSpPr>
          <p:nvPr>
            <p:ph type="title"/>
          </p:nvPr>
        </p:nvSpPr>
        <p:spPr>
          <a:xfrm>
            <a:off x="457200" y="704850"/>
            <a:ext cx="8229600" cy="1143000"/>
          </a:xfrm>
        </p:spPr>
        <p:txBody>
          <a:bodyPr>
            <a:normAutofit fontScale="90000"/>
          </a:bodyPr>
          <a:lstStyle/>
          <a:p>
            <a:pPr algn="ctr" eaLnBrk="1" fontAlgn="auto" hangingPunct="1">
              <a:spcAft>
                <a:spcPts val="0"/>
              </a:spcAft>
              <a:defRPr/>
            </a:pPr>
            <a:r>
              <a:rPr lang="fr-BE" smtClean="0"/>
              <a:t>1.b. Lésions bénignes papuleuses</a:t>
            </a:r>
          </a:p>
        </p:txBody>
      </p:sp>
      <p:pic>
        <p:nvPicPr>
          <p:cNvPr id="22531" name="Picture 2" descr="C:\DOCUMENTS MAGALI FLAMME\Professionnel\PHOTOS PROFESSIONNELLES MAGALI FLAMME\HPV\GROSSESSE ET HPV\Illustration_1.jpg"/>
          <p:cNvPicPr>
            <a:picLocks noGrp="1" noChangeAspect="1" noChangeArrowheads="1"/>
          </p:cNvPicPr>
          <p:nvPr>
            <p:ph sz="half" idx="1"/>
          </p:nvPr>
        </p:nvPicPr>
        <p:blipFill>
          <a:blip r:embed="rId2"/>
          <a:srcRect/>
          <a:stretch>
            <a:fillRect/>
          </a:stretch>
        </p:blipFill>
        <p:spPr>
          <a:xfrm>
            <a:off x="3214688" y="2762250"/>
            <a:ext cx="3071812" cy="4095750"/>
          </a:xfrm>
          <a:noFill/>
        </p:spPr>
      </p:pic>
      <p:sp>
        <p:nvSpPr>
          <p:cNvPr id="4" name="Espace réservé du pied de page 3"/>
          <p:cNvSpPr>
            <a:spLocks noGrp="1"/>
          </p:cNvSpPr>
          <p:nvPr>
            <p:ph type="ftr" sz="quarter" idx="11"/>
          </p:nvPr>
        </p:nvSpPr>
        <p:spPr/>
        <p:txBody>
          <a:bodyPr/>
          <a:lstStyle/>
          <a:p>
            <a:pPr>
              <a:defRPr/>
            </a:pPr>
            <a:endParaRPr lang="en-US"/>
          </a:p>
        </p:txBody>
      </p:sp>
      <p:sp>
        <p:nvSpPr>
          <p:cNvPr id="5" name="ZoneTexte 4"/>
          <p:cNvSpPr txBox="1"/>
          <p:nvPr/>
        </p:nvSpPr>
        <p:spPr>
          <a:xfrm>
            <a:off x="642910" y="357166"/>
            <a:ext cx="6786610" cy="646331"/>
          </a:xfrm>
          <a:prstGeom prst="rect">
            <a:avLst/>
          </a:prstGeom>
          <a:noFill/>
        </p:spPr>
        <p:txBody>
          <a:bodyPr wrap="square" rtlCol="0">
            <a:spAutoFit/>
          </a:bodyPr>
          <a:lstStyle/>
          <a:p>
            <a:pPr algn="ctr"/>
            <a:r>
              <a:rPr lang="fr-BE" sz="3600" b="1" dirty="0" smtClean="0"/>
              <a:t>Types de lésions</a:t>
            </a:r>
            <a:endParaRPr lang="fr-BE" sz="36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0" name="Rectangle 6"/>
          <p:cNvSpPr>
            <a:spLocks noGrp="1" noChangeArrowheads="1"/>
          </p:cNvSpPr>
          <p:nvPr>
            <p:ph type="title"/>
          </p:nvPr>
        </p:nvSpPr>
        <p:spPr/>
        <p:txBody>
          <a:bodyPr>
            <a:normAutofit fontScale="90000"/>
          </a:bodyPr>
          <a:lstStyle/>
          <a:p>
            <a:pPr algn="ctr" eaLnBrk="1" fontAlgn="auto" hangingPunct="1">
              <a:spcAft>
                <a:spcPts val="0"/>
              </a:spcAft>
              <a:defRPr/>
            </a:pPr>
            <a:r>
              <a:rPr lang="fr-BE" smtClean="0"/>
              <a:t>1.b. Lésions bénignes papuleuses</a:t>
            </a:r>
            <a:endParaRPr lang="en-US" smtClean="0"/>
          </a:p>
        </p:txBody>
      </p:sp>
      <p:pic>
        <p:nvPicPr>
          <p:cNvPr id="23555" name="Picture 2" descr="C:\DOCUMENTS MAGALI FLAMME\Professionnel\PHOTOS PROFESSIONNELLES MAGALI FLAMME\HPV\CONDYLOMES\P1030746.JPG"/>
          <p:cNvPicPr>
            <a:picLocks noGrp="1" noChangeAspect="1" noChangeArrowheads="1"/>
          </p:cNvPicPr>
          <p:nvPr>
            <p:ph idx="1"/>
          </p:nvPr>
        </p:nvPicPr>
        <p:blipFill>
          <a:blip r:embed="rId2"/>
          <a:srcRect/>
          <a:stretch>
            <a:fillRect/>
          </a:stretch>
        </p:blipFill>
        <p:spPr>
          <a:xfrm>
            <a:off x="2927350" y="1935163"/>
            <a:ext cx="3289300" cy="4389437"/>
          </a:xfrm>
          <a:noFill/>
        </p:spPr>
      </p:pic>
      <p:sp>
        <p:nvSpPr>
          <p:cNvPr id="26627" name="Espace réservé du pied de page 3"/>
          <p:cNvSpPr>
            <a:spLocks noGrp="1"/>
          </p:cNvSpPr>
          <p:nvPr>
            <p:ph type="ftr" sz="quarter" idx="11"/>
          </p:nvPr>
        </p:nvSpPr>
        <p:spPr/>
        <p:txBody>
          <a:bodyPr/>
          <a:lstStyle/>
          <a:p>
            <a:pPr>
              <a:defRPr/>
            </a:pPr>
            <a:endParaRPr lang="en-US" smtClean="0"/>
          </a:p>
        </p:txBody>
      </p:sp>
      <p:sp>
        <p:nvSpPr>
          <p:cNvPr id="23557" name="Line 7"/>
          <p:cNvSpPr>
            <a:spLocks noChangeShapeType="1"/>
          </p:cNvSpPr>
          <p:nvPr/>
        </p:nvSpPr>
        <p:spPr bwMode="auto">
          <a:xfrm flipH="1">
            <a:off x="4643438" y="3357563"/>
            <a:ext cx="1225550" cy="647700"/>
          </a:xfrm>
          <a:prstGeom prst="line">
            <a:avLst/>
          </a:prstGeom>
          <a:noFill/>
          <a:ln w="9525">
            <a:solidFill>
              <a:schemeClr val="tx1"/>
            </a:solidFill>
            <a:round/>
            <a:headEnd/>
            <a:tailEnd type="triangle" w="med" len="med"/>
          </a:ln>
        </p:spPr>
        <p:txBody>
          <a:bodyPr/>
          <a:lstStyle/>
          <a:p>
            <a:endParaRPr lang="fr-BE"/>
          </a:p>
        </p:txBody>
      </p:sp>
      <p:sp>
        <p:nvSpPr>
          <p:cNvPr id="23558" name="Line 8"/>
          <p:cNvSpPr>
            <a:spLocks noChangeShapeType="1"/>
          </p:cNvSpPr>
          <p:nvPr/>
        </p:nvSpPr>
        <p:spPr bwMode="auto">
          <a:xfrm>
            <a:off x="3214688" y="4071938"/>
            <a:ext cx="1223962" cy="431800"/>
          </a:xfrm>
          <a:prstGeom prst="line">
            <a:avLst/>
          </a:prstGeom>
          <a:noFill/>
          <a:ln w="9525">
            <a:solidFill>
              <a:schemeClr val="tx1"/>
            </a:solidFill>
            <a:round/>
            <a:headEnd/>
            <a:tailEnd type="triangle" w="med" len="med"/>
          </a:ln>
        </p:spPr>
        <p:txBody>
          <a:bodyPr/>
          <a:lstStyle/>
          <a:p>
            <a:endParaRPr lang="fr-BE"/>
          </a:p>
        </p:txBody>
      </p:sp>
      <p:sp>
        <p:nvSpPr>
          <p:cNvPr id="23559" name="Line 9"/>
          <p:cNvSpPr>
            <a:spLocks noChangeShapeType="1"/>
          </p:cNvSpPr>
          <p:nvPr/>
        </p:nvSpPr>
        <p:spPr bwMode="auto">
          <a:xfrm flipH="1">
            <a:off x="5000625" y="2571750"/>
            <a:ext cx="719138" cy="503238"/>
          </a:xfrm>
          <a:prstGeom prst="line">
            <a:avLst/>
          </a:prstGeom>
          <a:noFill/>
          <a:ln w="9525">
            <a:solidFill>
              <a:schemeClr val="tx1"/>
            </a:solidFill>
            <a:round/>
            <a:headEnd/>
            <a:tailEnd type="triangle" w="med" len="med"/>
          </a:ln>
        </p:spPr>
        <p:txBody>
          <a:bodyPr/>
          <a:lstStyle/>
          <a:p>
            <a:endParaRPr lang="fr-BE"/>
          </a:p>
        </p:txBody>
      </p:sp>
      <p:sp>
        <p:nvSpPr>
          <p:cNvPr id="8" name="ZoneTexte 7"/>
          <p:cNvSpPr txBox="1"/>
          <p:nvPr/>
        </p:nvSpPr>
        <p:spPr>
          <a:xfrm>
            <a:off x="642910" y="357166"/>
            <a:ext cx="6786610" cy="646331"/>
          </a:xfrm>
          <a:prstGeom prst="rect">
            <a:avLst/>
          </a:prstGeom>
          <a:noFill/>
        </p:spPr>
        <p:txBody>
          <a:bodyPr wrap="square" rtlCol="0">
            <a:spAutoFit/>
          </a:bodyPr>
          <a:lstStyle/>
          <a:p>
            <a:pPr algn="ctr"/>
            <a:r>
              <a:rPr lang="fr-BE" sz="3600" b="1" dirty="0" smtClean="0"/>
              <a:t>Types de lésions</a:t>
            </a:r>
            <a:endParaRPr lang="fr-BE" sz="3600" b="1"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ébit">
  <a:themeElements>
    <a:clrScheme name="Débit">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Débit">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Débit">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249</TotalTime>
  <Words>1538</Words>
  <PresentationFormat>Affichage à l'écran (4:3)</PresentationFormat>
  <Paragraphs>346</Paragraphs>
  <Slides>70</Slides>
  <Notes>12</Notes>
  <HiddenSlides>0</HiddenSlides>
  <MMClips>0</MMClips>
  <ScaleCrop>false</ScaleCrop>
  <HeadingPairs>
    <vt:vector size="6" baseType="variant">
      <vt:variant>
        <vt:lpstr>Thème</vt:lpstr>
      </vt:variant>
      <vt:variant>
        <vt:i4>1</vt:i4>
      </vt:variant>
      <vt:variant>
        <vt:lpstr>Serveurs OLE incorporés</vt:lpstr>
      </vt:variant>
      <vt:variant>
        <vt:i4>2</vt:i4>
      </vt:variant>
      <vt:variant>
        <vt:lpstr>Titres des diapositives</vt:lpstr>
      </vt:variant>
      <vt:variant>
        <vt:i4>70</vt:i4>
      </vt:variant>
    </vt:vector>
  </HeadingPairs>
  <TitlesOfParts>
    <vt:vector size="73" baseType="lpstr">
      <vt:lpstr>Débit</vt:lpstr>
      <vt:lpstr>Slide</vt:lpstr>
      <vt:lpstr>Diagramm</vt:lpstr>
      <vt:lpstr>  «Update sur les pathologies induites par les HPV oncogènes et non oncogènes au-delà du col de l’utérus»  </vt:lpstr>
      <vt:lpstr>Diapositive 2</vt:lpstr>
      <vt:lpstr>HPV ? </vt:lpstr>
      <vt:lpstr>1.a. Lésions bénignes verruqueuses</vt:lpstr>
      <vt:lpstr>1.a. Lésions bénignes verruqueuses</vt:lpstr>
      <vt:lpstr>1.a. Lésions bénignes verruqueuses</vt:lpstr>
      <vt:lpstr>1.a. Lésions bénignes verruqueuses</vt:lpstr>
      <vt:lpstr>1.b. Lésions bénignes papuleuses</vt:lpstr>
      <vt:lpstr>1.b. Lésions bénignes papuleuses</vt:lpstr>
      <vt:lpstr>1.c. Lésions bénignes planes</vt:lpstr>
      <vt:lpstr>Buschke Löwenstein HPV 6/11</vt:lpstr>
      <vt:lpstr>Mise au point</vt:lpstr>
      <vt:lpstr> </vt:lpstr>
      <vt:lpstr>1. Recherche d’une coinfection</vt:lpstr>
      <vt:lpstr>2. Biopsie ? Quand ?</vt:lpstr>
      <vt:lpstr>2. Biopsie ? </vt:lpstr>
      <vt:lpstr>2. Biopsie ?</vt:lpstr>
      <vt:lpstr>Diapositive 18</vt:lpstr>
      <vt:lpstr>3. Recherche d’atteintes des autres muqueuses</vt:lpstr>
      <vt:lpstr>5. Contrôle du partenaire</vt:lpstr>
      <vt:lpstr>Diapositive 21</vt:lpstr>
      <vt:lpstr> 7. Diagnostic différentiel : Molluscum contagiosum</vt:lpstr>
      <vt:lpstr>7. Diagnostic différentiel : Molluscum contagiosum</vt:lpstr>
      <vt:lpstr>7. Diagnostic différentiel: Molluscum contagiosum </vt:lpstr>
      <vt:lpstr>Diapositive 25</vt:lpstr>
      <vt:lpstr> Prise en charge/traitement Cryothérapie</vt:lpstr>
      <vt:lpstr>Prise en charge/traitement ALDARA</vt:lpstr>
      <vt:lpstr> Prise en charge/traitement ALDARA</vt:lpstr>
      <vt:lpstr>D. Prise en charge/traitement ALDARA</vt:lpstr>
      <vt:lpstr>D. Prise en charge/traitement ALDARA</vt:lpstr>
      <vt:lpstr>Prise en charge/traitement Cryothérapie</vt:lpstr>
      <vt:lpstr>D. Prise en charge/traitement Cryothérapie + Aldara</vt:lpstr>
      <vt:lpstr>2. Lésions précancéreuses  : VIN  </vt:lpstr>
      <vt:lpstr>Diapositive 34</vt:lpstr>
      <vt:lpstr>Diapositive 35</vt:lpstr>
      <vt:lpstr>Diapositive 36</vt:lpstr>
      <vt:lpstr>Recherche d’atteintes des autres muqueuses</vt:lpstr>
      <vt:lpstr>3. Lésions cancéreuses : carcinomes spinocellulaires</vt:lpstr>
      <vt:lpstr>Diapositive 39</vt:lpstr>
      <vt:lpstr>Diapositive 40</vt:lpstr>
      <vt:lpstr>Diapositive 41</vt:lpstr>
      <vt:lpstr>Diapositive 42</vt:lpstr>
      <vt:lpstr>Diapositive 43</vt:lpstr>
      <vt:lpstr>HPV and vaccination</vt:lpstr>
      <vt:lpstr>Estimated world burden of HPV-related disease and diagnoses</vt:lpstr>
      <vt:lpstr>Comparison of main parameters for trials of the bivalent and quadrivalent HPV vaccines</vt:lpstr>
      <vt:lpstr>Diapositive 47</vt:lpstr>
      <vt:lpstr>Immunogenicity</vt:lpstr>
      <vt:lpstr>Diapositive 49</vt:lpstr>
      <vt:lpstr>Viral infections of the vulva</vt:lpstr>
      <vt:lpstr>Histoire naturelle de l’infection par HPV</vt:lpstr>
      <vt:lpstr>Diapositive 52</vt:lpstr>
      <vt:lpstr>Diapositive 53</vt:lpstr>
      <vt:lpstr>Diapositive 54</vt:lpstr>
      <vt:lpstr>HPV- vaccine and vulvar disease</vt:lpstr>
      <vt:lpstr>Diapositive 56</vt:lpstr>
      <vt:lpstr>Incidence of Genital Warts</vt:lpstr>
      <vt:lpstr>Trends in Vulvar Neoplasia SCC: bimodal age-distribution</vt:lpstr>
      <vt:lpstr>Diapositive 59</vt:lpstr>
      <vt:lpstr>Diapositive 60</vt:lpstr>
      <vt:lpstr>Diapositive 61</vt:lpstr>
      <vt:lpstr>Vulval Intraepethelial Neoplasia</vt:lpstr>
      <vt:lpstr>VIN Terminology</vt:lpstr>
      <vt:lpstr>Diapositive 64</vt:lpstr>
      <vt:lpstr>Diapositive 65</vt:lpstr>
      <vt:lpstr>Diapositive 66</vt:lpstr>
      <vt:lpstr>Diapositive 67</vt:lpstr>
      <vt:lpstr>VIN   Medical Therapy</vt:lpstr>
      <vt:lpstr>Diapositive 69</vt:lpstr>
      <vt:lpstr>Diapositive 70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  HPV</dc:title>
  <dc:creator>Magali</dc:creator>
  <cp:lastModifiedBy>Flamme</cp:lastModifiedBy>
  <cp:revision>36</cp:revision>
  <dcterms:created xsi:type="dcterms:W3CDTF">2009-09-17T09:54:31Z</dcterms:created>
  <dcterms:modified xsi:type="dcterms:W3CDTF">2009-09-24T09:43:39Z</dcterms:modified>
</cp:coreProperties>
</file>