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524" r:id="rId2"/>
    <p:sldId id="525" r:id="rId3"/>
    <p:sldId id="527" r:id="rId4"/>
    <p:sldId id="528" r:id="rId5"/>
    <p:sldId id="530" r:id="rId6"/>
    <p:sldId id="532" r:id="rId7"/>
    <p:sldId id="535" r:id="rId8"/>
    <p:sldId id="511" r:id="rId9"/>
    <p:sldId id="541" r:id="rId10"/>
    <p:sldId id="542" r:id="rId11"/>
    <p:sldId id="543" r:id="rId12"/>
    <p:sldId id="512" r:id="rId13"/>
    <p:sldId id="513" r:id="rId14"/>
    <p:sldId id="520" r:id="rId15"/>
    <p:sldId id="514" r:id="rId16"/>
    <p:sldId id="504" r:id="rId17"/>
    <p:sldId id="521" r:id="rId18"/>
    <p:sldId id="379" r:id="rId19"/>
    <p:sldId id="523" r:id="rId20"/>
    <p:sldId id="380" r:id="rId21"/>
    <p:sldId id="522" r:id="rId22"/>
    <p:sldId id="507" r:id="rId23"/>
    <p:sldId id="508" r:id="rId24"/>
    <p:sldId id="510" r:id="rId25"/>
    <p:sldId id="519" r:id="rId2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99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66FF"/>
    <a:srgbClr val="0066FF"/>
    <a:srgbClr val="FF0000"/>
    <a:srgbClr val="E5E5FF"/>
    <a:srgbClr val="A886E0"/>
    <a:srgbClr val="003399"/>
    <a:srgbClr val="D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4401" autoAdjust="0"/>
    <p:restoredTop sz="94660" autoAdjust="0"/>
  </p:normalViewPr>
  <p:slideViewPr>
    <p:cSldViewPr>
      <p:cViewPr>
        <p:scale>
          <a:sx n="44" d="100"/>
          <a:sy n="44" d="100"/>
        </p:scale>
        <p:origin x="-98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1AB9D6-8A87-445F-B525-22E3B7923749}" type="datetimeFigureOut">
              <a:rPr lang="nl-NL"/>
              <a:pPr/>
              <a:t>25-9-2009</a:t>
            </a:fld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DA747D-60AC-4F02-878D-012B9072065E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4A03F881-16F1-40E4-960C-9EF2948A5FB1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445B65-7FAC-45E0-AF3F-DAC4B1B0102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9826CB-5379-402D-96F6-4BC4FD23DD2D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54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8688" y="762000"/>
            <a:ext cx="4978400" cy="3733800"/>
          </a:xfrm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724400"/>
            <a:ext cx="4970462" cy="4495800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81CB3F-18DD-438F-B719-9FB848A8640B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330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DE1263-51F5-428F-8A1B-0592E35A08EC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7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3DAEED-C09E-4FBB-8066-0B856710CEC7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332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E816A7-A3A4-4C00-829B-907C3C94D4E4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7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8D06BE-3D92-416A-AC63-59621D7D213D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40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8C2ECE-ADBA-434B-A7E7-B8FF41864804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42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E6D273-C2F2-416B-8B49-CFF9D43EDF12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46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3F57D21-B32E-42DF-8BE3-9120D474DC5D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7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8688" y="762000"/>
            <a:ext cx="4981575" cy="3735388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725988"/>
            <a:ext cx="4970462" cy="4494212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4A26A-782E-46A3-82AE-63D2F1583287}" type="slidenum">
              <a:rPr lang="nl-NL"/>
              <a:pPr/>
              <a:t>9</a:t>
            </a:fld>
            <a:endParaRPr lang="nl-NL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2000"/>
            <a:ext cx="4978400" cy="373538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E21C-7DE0-4858-8BA9-971B866AF929}" type="slidenum">
              <a:rPr lang="nl-NL"/>
              <a:pPr/>
              <a:t>10</a:t>
            </a:fld>
            <a:endParaRPr lang="nl-NL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2000"/>
            <a:ext cx="4978400" cy="3735388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5723C-FA3C-4BD3-B8BA-18BAE85B6476}" type="slidenum">
              <a:rPr lang="nl-NL"/>
              <a:pPr/>
              <a:t>11</a:t>
            </a:fld>
            <a:endParaRPr lang="nl-NL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2000"/>
            <a:ext cx="4979988" cy="37353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928E27-11CF-4B7D-98E2-DE4B198250BD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56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8688" y="762000"/>
            <a:ext cx="4981575" cy="3735388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725988"/>
            <a:ext cx="4970462" cy="4494212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453471-4497-4CD6-9763-EADD73FBC07E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58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8688" y="762000"/>
            <a:ext cx="4981575" cy="3735388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725988"/>
            <a:ext cx="4970462" cy="4494212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11A56E-B55C-4E53-8625-FDE213BA7821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6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85850" y="869950"/>
            <a:ext cx="4627563" cy="3470275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1863"/>
            <a:ext cx="4984750" cy="4411662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08E8D9-CACC-4A31-9E83-F4CF61B7BFBA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33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04D13E-DD26-480A-9D3C-CCF6E986B956}" type="datetimeFigureOut">
              <a:rPr lang="en-GB"/>
              <a:pPr/>
              <a:t>25/09/2009</a:t>
            </a:fld>
            <a:endParaRPr lang="en-GB"/>
          </a:p>
        </p:txBody>
      </p:sp>
      <p:sp>
        <p:nvSpPr>
          <p:cNvPr id="67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738AB0-839A-42FE-B9A4-119DE8AB78F6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5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</a:p>
        </p:txBody>
      </p:sp>
      <p:sp>
        <p:nvSpPr>
          <p:cNvPr id="65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Subtitle</a:t>
            </a:r>
          </a:p>
        </p:txBody>
      </p:sp>
      <p:pic>
        <p:nvPicPr>
          <p:cNvPr id="65569" name="Picture 7" descr="logo versie 2 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70" name="Group 34"/>
          <p:cNvGrpSpPr>
            <a:grpSpLocks/>
          </p:cNvGrpSpPr>
          <p:nvPr userDrawn="1"/>
        </p:nvGrpSpPr>
        <p:grpSpPr bwMode="auto">
          <a:xfrm>
            <a:off x="0" y="-76200"/>
            <a:ext cx="2895600" cy="4195763"/>
            <a:chOff x="0" y="-48"/>
            <a:chExt cx="1824" cy="264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336" y="0"/>
              <a:ext cx="1152" cy="192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 userDrawn="1"/>
          </p:nvSpPr>
          <p:spPr bwMode="auto">
            <a:xfrm rot="2676913">
              <a:off x="336" y="-48"/>
              <a:ext cx="384" cy="658"/>
            </a:xfrm>
            <a:prstGeom prst="moon">
              <a:avLst>
                <a:gd name="adj" fmla="val 56542"/>
              </a:avLst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432" cy="2352"/>
            </a:xfrm>
            <a:prstGeom prst="rect">
              <a:avLst/>
            </a:prstGeom>
            <a:solidFill>
              <a:srgbClr val="D60000"/>
            </a:solidFill>
            <a:ln w="9525">
              <a:solidFill>
                <a:srgbClr val="D6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nl-NL" sz="16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574" name="AutoShape 38"/>
            <p:cNvSpPr>
              <a:spLocks noChangeArrowheads="1"/>
            </p:cNvSpPr>
            <p:nvPr userDrawn="1"/>
          </p:nvSpPr>
          <p:spPr bwMode="auto">
            <a:xfrm>
              <a:off x="1392" y="0"/>
              <a:ext cx="432" cy="192"/>
            </a:xfrm>
            <a:prstGeom prst="flowChartDelay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5575" name="AutoShape 39"/>
            <p:cNvSpPr>
              <a:spLocks noChangeArrowheads="1"/>
            </p:cNvSpPr>
            <p:nvPr userDrawn="1"/>
          </p:nvSpPr>
          <p:spPr bwMode="auto">
            <a:xfrm rot="5400000">
              <a:off x="0" y="2160"/>
              <a:ext cx="432" cy="432"/>
            </a:xfrm>
            <a:prstGeom prst="flowChartDelay">
              <a:avLst/>
            </a:prstGeom>
            <a:solidFill>
              <a:srgbClr val="D60000"/>
            </a:solidFill>
            <a:ln w="9525" algn="ctr">
              <a:solidFill>
                <a:srgbClr val="D6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5576" name="Rectangle 40"/>
            <p:cNvSpPr>
              <a:spLocks noChangeArrowheads="1"/>
            </p:cNvSpPr>
            <p:nvPr userDrawn="1"/>
          </p:nvSpPr>
          <p:spPr bwMode="auto">
            <a:xfrm>
              <a:off x="1248" y="0"/>
              <a:ext cx="576" cy="96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5577" name="Rectangle 41"/>
            <p:cNvSpPr>
              <a:spLocks noChangeArrowheads="1"/>
            </p:cNvSpPr>
            <p:nvPr userDrawn="1"/>
          </p:nvSpPr>
          <p:spPr bwMode="auto">
            <a:xfrm>
              <a:off x="0" y="2115"/>
              <a:ext cx="240" cy="480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</p:grp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A7BC69-2FDD-49B6-B15C-78EBEC008B8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914400"/>
            <a:ext cx="20193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59055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B363C-EA5C-417A-A2E4-FB938AF2F840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E1DE9-3443-49EA-88CE-4E15C4A5368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B5DBD-D364-4B3B-A8B0-F488F5C00EEB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905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D278F-E9F3-4CF2-933E-FB53D20BC2F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137DB-47CF-4CDF-B31E-C79A3A52BD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B5315-0707-4AF9-B6FD-8E2966A46DD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AFECB-8B20-4660-96C4-FE16688B73C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7FB90A-7A68-4136-B80E-7C47DDAAA0A6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EB8A2-34E9-49FA-B507-43D358AF56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 Project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/>
            </a:lvl1pPr>
          </a:lstStyle>
          <a:p>
            <a:r>
              <a:rPr lang="nl-NL"/>
              <a:t>Confidential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/>
            </a:lvl1pPr>
          </a:lstStyle>
          <a:p>
            <a:fld id="{0EBC503F-3F01-458A-A26D-A44C66AFCC5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4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64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41" name="AutoShape 29"/>
          <p:cNvSpPr>
            <a:spLocks noChangeArrowheads="1"/>
          </p:cNvSpPr>
          <p:nvPr/>
        </p:nvSpPr>
        <p:spPr bwMode="auto">
          <a:xfrm>
            <a:off x="998538" y="1744663"/>
            <a:ext cx="7916862" cy="71437"/>
          </a:xfrm>
          <a:prstGeom prst="flowChartTerminator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/>
            </a:lvl1pPr>
          </a:lstStyle>
          <a:p>
            <a:r>
              <a:rPr lang="en-US"/>
              <a:t>ARC Project</a:t>
            </a:r>
          </a:p>
        </p:txBody>
      </p:sp>
      <p:grpSp>
        <p:nvGrpSpPr>
          <p:cNvPr id="64555" name="Group 43"/>
          <p:cNvGrpSpPr>
            <a:grpSpLocks/>
          </p:cNvGrpSpPr>
          <p:nvPr userDrawn="1"/>
        </p:nvGrpSpPr>
        <p:grpSpPr bwMode="auto">
          <a:xfrm>
            <a:off x="0" y="-76200"/>
            <a:ext cx="2895600" cy="4195763"/>
            <a:chOff x="0" y="-48"/>
            <a:chExt cx="1824" cy="264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336" y="0"/>
              <a:ext cx="1152" cy="192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 userDrawn="1"/>
          </p:nvSpPr>
          <p:spPr bwMode="auto">
            <a:xfrm rot="2676913">
              <a:off x="336" y="-48"/>
              <a:ext cx="384" cy="658"/>
            </a:xfrm>
            <a:prstGeom prst="moon">
              <a:avLst>
                <a:gd name="adj" fmla="val 56542"/>
              </a:avLst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NL">
                <a:latin typeface="Arial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432" cy="2352"/>
            </a:xfrm>
            <a:prstGeom prst="rect">
              <a:avLst/>
            </a:prstGeom>
            <a:solidFill>
              <a:srgbClr val="D60000"/>
            </a:solidFill>
            <a:ln w="9525">
              <a:solidFill>
                <a:srgbClr val="D6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nl-NL" sz="16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59" name="AutoShape 47"/>
            <p:cNvSpPr>
              <a:spLocks noChangeArrowheads="1"/>
            </p:cNvSpPr>
            <p:nvPr userDrawn="1"/>
          </p:nvSpPr>
          <p:spPr bwMode="auto">
            <a:xfrm>
              <a:off x="1392" y="0"/>
              <a:ext cx="432" cy="192"/>
            </a:xfrm>
            <a:prstGeom prst="flowChartDelay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4560" name="AutoShape 48"/>
            <p:cNvSpPr>
              <a:spLocks noChangeArrowheads="1"/>
            </p:cNvSpPr>
            <p:nvPr userDrawn="1"/>
          </p:nvSpPr>
          <p:spPr bwMode="auto">
            <a:xfrm rot="5400000">
              <a:off x="0" y="2160"/>
              <a:ext cx="432" cy="432"/>
            </a:xfrm>
            <a:prstGeom prst="flowChartDelay">
              <a:avLst/>
            </a:prstGeom>
            <a:solidFill>
              <a:srgbClr val="D60000"/>
            </a:solidFill>
            <a:ln w="9525" algn="ctr">
              <a:solidFill>
                <a:srgbClr val="D6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4561" name="Rectangle 49"/>
            <p:cNvSpPr>
              <a:spLocks noChangeArrowheads="1"/>
            </p:cNvSpPr>
            <p:nvPr userDrawn="1"/>
          </p:nvSpPr>
          <p:spPr bwMode="auto">
            <a:xfrm>
              <a:off x="1248" y="0"/>
              <a:ext cx="576" cy="96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4562" name="Rectangle 50"/>
            <p:cNvSpPr>
              <a:spLocks noChangeArrowheads="1"/>
            </p:cNvSpPr>
            <p:nvPr userDrawn="1"/>
          </p:nvSpPr>
          <p:spPr bwMode="auto">
            <a:xfrm>
              <a:off x="0" y="2115"/>
              <a:ext cx="240" cy="480"/>
            </a:xfrm>
            <a:prstGeom prst="rect">
              <a:avLst/>
            </a:prstGeom>
            <a:solidFill>
              <a:srgbClr val="D6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</p:grpSp>
      <p:pic>
        <p:nvPicPr>
          <p:cNvPr id="64563" name="Picture 7" descr="logo versie 2 pri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Document_Microsoft_Office_Word_97_-_20031.doc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aphique_Microsoft_Office_Excel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aphique_Microsoft_Office_Excel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Graphique_Microsoft_Office_Excel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Graphique_Microsoft_Office_Excel6.xls"/><Relationship Id="rId4" Type="http://schemas.openxmlformats.org/officeDocument/2006/relationships/oleObject" Target="../embeddings/Graphique_Microsoft_Office_Excel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Graphique_Microsoft_Office_Excel8.xls"/><Relationship Id="rId4" Type="http://schemas.openxmlformats.org/officeDocument/2006/relationships/oleObject" Target="../embeddings/Graphique_Microsoft_Office_Excel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Graphique_Microsoft_Office_Excel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Graphique_Microsoft_Office_Excel10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Graphique_Microsoft_Office_Excel1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cbi.nlm.nih.gov/pubmed/8689882?ordinalpos=2&amp;itool=EntrezSystem2.PEntrez.Pubmed.Pubmed_ResultsPanel.Pubmed_DefaultReportPanel.Pubmed_RVDocSu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6927" y="685800"/>
            <a:ext cx="7613673" cy="2133600"/>
          </a:xfrm>
        </p:spPr>
        <p:txBody>
          <a:bodyPr/>
          <a:lstStyle/>
          <a:p>
            <a:pPr algn="ctr"/>
            <a:r>
              <a:rPr lang="fr-BE" sz="4000" dirty="0"/>
              <a:t>I</a:t>
            </a:r>
            <a:r>
              <a:rPr lang="fr-BE" sz="4000" dirty="0" smtClean="0"/>
              <a:t>ntroduction d’androgènes en  contraception orale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2800" dirty="0" smtClean="0"/>
              <a:t>(</a:t>
            </a:r>
            <a:r>
              <a:rPr lang="fr-BE" sz="2800" dirty="0" err="1" smtClean="0"/>
              <a:t>Androgen</a:t>
            </a:r>
            <a:r>
              <a:rPr lang="fr-BE" sz="2800" dirty="0" smtClean="0"/>
              <a:t>  </a:t>
            </a:r>
            <a:r>
              <a:rPr lang="fr-BE" sz="2800" dirty="0" err="1" smtClean="0"/>
              <a:t>Restored</a:t>
            </a:r>
            <a:r>
              <a:rPr lang="fr-BE" sz="2800" dirty="0" smtClean="0"/>
              <a:t> Contraception-ARC)</a:t>
            </a:r>
            <a:endParaRPr lang="fr-FR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5245" y="3049588"/>
            <a:ext cx="6740555" cy="2362200"/>
          </a:xfrm>
        </p:spPr>
        <p:txBody>
          <a:bodyPr/>
          <a:lstStyle/>
          <a:p>
            <a:pPr algn="ctr"/>
            <a:r>
              <a:rPr lang="fr-BE" sz="2800" dirty="0">
                <a:solidFill>
                  <a:schemeClr val="bg1">
                    <a:lumMod val="65000"/>
                  </a:schemeClr>
                </a:solidFill>
              </a:rPr>
              <a:t>J.M. 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Foidart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*, </a:t>
            </a:r>
            <a:r>
              <a:rPr lang="fr-BE" sz="2800" dirty="0" err="1" smtClean="0">
                <a:solidFill>
                  <a:schemeClr val="bg1">
                    <a:lumMod val="65000"/>
                  </a:schemeClr>
                </a:solidFill>
              </a:rPr>
              <a:t>A.Pintiaux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*, </a:t>
            </a:r>
            <a:r>
              <a:rPr lang="fr-BE" sz="2800" dirty="0" err="1" smtClean="0">
                <a:solidFill>
                  <a:schemeClr val="bg1">
                    <a:lumMod val="65000"/>
                  </a:schemeClr>
                </a:solidFill>
              </a:rPr>
              <a:t>A.Béliard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 * 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et H. </a:t>
            </a:r>
            <a:r>
              <a:rPr lang="fr-BE" sz="2800" dirty="0" err="1" smtClean="0">
                <a:solidFill>
                  <a:schemeClr val="bg1">
                    <a:lumMod val="65000"/>
                  </a:schemeClr>
                </a:solidFill>
              </a:rPr>
              <a:t>Coeling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fr-BE" sz="2800" dirty="0" err="1" smtClean="0">
                <a:solidFill>
                  <a:schemeClr val="bg1">
                    <a:lumMod val="65000"/>
                  </a:schemeClr>
                </a:solidFill>
              </a:rPr>
              <a:t>Bennink</a:t>
            </a:r>
            <a:r>
              <a:rPr lang="fr-BE" sz="2800" dirty="0" smtClean="0">
                <a:solidFill>
                  <a:schemeClr val="bg1">
                    <a:lumMod val="65000"/>
                  </a:schemeClr>
                </a:solidFill>
              </a:rPr>
              <a:t>**</a:t>
            </a:r>
          </a:p>
          <a:p>
            <a:pPr algn="ctr"/>
            <a:endParaRPr lang="fr-BE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fr-BE" sz="2000" baseline="30000" dirty="0" smtClean="0">
                <a:solidFill>
                  <a:schemeClr val="bg1">
                    <a:lumMod val="65000"/>
                  </a:schemeClr>
                </a:solidFill>
              </a:rPr>
              <a:t>èmes 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Journées 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Liégeoises de Gynécologie-Obstétrique,</a:t>
            </a:r>
          </a:p>
          <a:p>
            <a:pPr algn="ctr"/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Liège, le 25 septembre 2009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Université de Liège, Belgique</a:t>
            </a:r>
          </a:p>
          <a:p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** </a:t>
            </a:r>
            <a:r>
              <a:rPr lang="fr-BE" sz="2000" dirty="0" err="1" smtClean="0">
                <a:solidFill>
                  <a:schemeClr val="bg1">
                    <a:lumMod val="65000"/>
                  </a:schemeClr>
                </a:solidFill>
              </a:rPr>
              <a:t>Pantarhei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, Holland </a:t>
            </a:r>
            <a:endParaRPr lang="fr-BE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B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8001000" cy="914400"/>
          </a:xfrm>
        </p:spPr>
        <p:txBody>
          <a:bodyPr/>
          <a:lstStyle/>
          <a:p>
            <a:r>
              <a:rPr lang="nl-NL" sz="3600" dirty="0">
                <a:solidFill>
                  <a:schemeClr val="hlink"/>
                </a:solidFill>
              </a:rPr>
              <a:t>ARC – </a:t>
            </a:r>
            <a:r>
              <a:rPr lang="nl-NL" sz="3600" dirty="0" err="1">
                <a:solidFill>
                  <a:schemeClr val="hlink"/>
                </a:solidFill>
              </a:rPr>
              <a:t>proof</a:t>
            </a:r>
            <a:r>
              <a:rPr lang="nl-NL" sz="3600" dirty="0">
                <a:solidFill>
                  <a:schemeClr val="hlink"/>
                </a:solidFill>
              </a:rPr>
              <a:t> of concept </a:t>
            </a:r>
          </a:p>
        </p:txBody>
      </p:sp>
      <p:pic>
        <p:nvPicPr>
          <p:cNvPr id="53043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4067154"/>
            <a:ext cx="6535448" cy="2790846"/>
          </a:xfrm>
          <a:solidFill>
            <a:schemeClr val="accent3"/>
          </a:solidFill>
          <a:ln/>
        </p:spPr>
      </p:pic>
      <p:graphicFrame>
        <p:nvGraphicFramePr>
          <p:cNvPr id="530437" name="Object 5"/>
          <p:cNvGraphicFramePr>
            <a:graphicFrameLocks noChangeAspect="1"/>
          </p:cNvGraphicFramePr>
          <p:nvPr>
            <p:ph idx="1"/>
          </p:nvPr>
        </p:nvGraphicFramePr>
        <p:xfrm>
          <a:off x="1676400" y="1371600"/>
          <a:ext cx="6073775" cy="2762250"/>
        </p:xfrm>
        <a:graphic>
          <a:graphicData uri="http://schemas.openxmlformats.org/presentationml/2006/ole">
            <p:oleObj spid="_x0000_s680962" name="Document" r:id="rId5" imgW="5138659" imgH="2336684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78" name="AutoShape 86"/>
          <p:cNvSpPr>
            <a:spLocks noChangeAspect="1" noChangeArrowheads="1" noTextEdit="1"/>
          </p:cNvSpPr>
          <p:nvPr/>
        </p:nvSpPr>
        <p:spPr bwMode="auto">
          <a:xfrm>
            <a:off x="1428728" y="2571744"/>
            <a:ext cx="6553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8125" y="274638"/>
            <a:ext cx="8664575" cy="114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effectLst/>
              </a:rPr>
              <a:t>ARC – proof of concept (II)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6869112" cy="954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Increased testosterone levels after intake of 50 mg DHEA plus an oral contraceptive in 138 young healthy women</a:t>
            </a:r>
          </a:p>
        </p:txBody>
      </p:sp>
      <p:sp>
        <p:nvSpPr>
          <p:cNvPr id="417834" name="Rectangle 42"/>
          <p:cNvSpPr>
            <a:spLocks noChangeAspect="1" noChangeArrowheads="1"/>
          </p:cNvSpPr>
          <p:nvPr/>
        </p:nvSpPr>
        <p:spPr bwMode="auto">
          <a:xfrm>
            <a:off x="1752600" y="4343400"/>
            <a:ext cx="5819775" cy="9906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36" name="Rectangle 44"/>
          <p:cNvSpPr>
            <a:spLocks noChangeAspect="1" noChangeArrowheads="1"/>
          </p:cNvSpPr>
          <p:nvPr/>
        </p:nvSpPr>
        <p:spPr bwMode="auto">
          <a:xfrm>
            <a:off x="5786446" y="2857496"/>
            <a:ext cx="98425" cy="9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37" name="Rectangle 45"/>
          <p:cNvSpPr>
            <a:spLocks noChangeAspect="1" noChangeArrowheads="1"/>
          </p:cNvSpPr>
          <p:nvPr/>
        </p:nvSpPr>
        <p:spPr bwMode="auto">
          <a:xfrm>
            <a:off x="5970587" y="2857496"/>
            <a:ext cx="18460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dirty="0">
                <a:solidFill>
                  <a:schemeClr val="bg2"/>
                </a:solidFill>
              </a:rPr>
              <a:t>30</a:t>
            </a:r>
            <a:r>
              <a:rPr lang="en-US" sz="1000" b="1" dirty="0">
                <a:solidFill>
                  <a:schemeClr val="bg2"/>
                </a:solidFill>
                <a:cs typeface="Arial" charset="0"/>
              </a:rPr>
              <a:t>µg EE/</a:t>
            </a:r>
            <a:r>
              <a:rPr lang="en-US" sz="1000" b="1" dirty="0" err="1">
                <a:solidFill>
                  <a:schemeClr val="bg2"/>
                </a:solidFill>
                <a:cs typeface="Arial" charset="0"/>
              </a:rPr>
              <a:t>Lng</a:t>
            </a:r>
            <a:endParaRPr lang="en-US" sz="1000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17838" name="Rectangle 46"/>
          <p:cNvSpPr>
            <a:spLocks noChangeAspect="1" noChangeArrowheads="1"/>
          </p:cNvSpPr>
          <p:nvPr/>
        </p:nvSpPr>
        <p:spPr bwMode="auto">
          <a:xfrm>
            <a:off x="5816600" y="3255963"/>
            <a:ext cx="98425" cy="100012"/>
          </a:xfrm>
          <a:prstGeom prst="rect">
            <a:avLst/>
          </a:prstGeom>
          <a:solidFill>
            <a:schemeClr val="bg1"/>
          </a:solidFill>
          <a:ln w="8001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417839" name="Rectangle 47"/>
          <p:cNvSpPr>
            <a:spLocks noChangeAspect="1" noChangeArrowheads="1"/>
          </p:cNvSpPr>
          <p:nvPr/>
        </p:nvSpPr>
        <p:spPr bwMode="auto">
          <a:xfrm flipH="1">
            <a:off x="6000760" y="3214686"/>
            <a:ext cx="865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dirty="0">
                <a:solidFill>
                  <a:schemeClr val="bg2"/>
                </a:solidFill>
              </a:rPr>
              <a:t>20</a:t>
            </a:r>
            <a:r>
              <a:rPr lang="en-US" sz="1000" b="1" dirty="0">
                <a:solidFill>
                  <a:schemeClr val="bg2"/>
                </a:solidFill>
                <a:cs typeface="Arial" charset="0"/>
              </a:rPr>
              <a:t>µg EE/</a:t>
            </a:r>
            <a:r>
              <a:rPr lang="en-US" sz="1000" b="1" dirty="0" err="1">
                <a:solidFill>
                  <a:schemeClr val="bg2"/>
                </a:solidFill>
                <a:cs typeface="Arial" charset="0"/>
              </a:rPr>
              <a:t>Lng</a:t>
            </a:r>
            <a:endParaRPr lang="en-US" sz="1000" b="1" dirty="0">
              <a:solidFill>
                <a:schemeClr val="bg2"/>
              </a:solidFill>
              <a:cs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1000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17840" name="Rectangle 48"/>
          <p:cNvSpPr>
            <a:spLocks noChangeAspect="1" noChangeArrowheads="1"/>
          </p:cNvSpPr>
          <p:nvPr/>
        </p:nvSpPr>
        <p:spPr bwMode="auto">
          <a:xfrm>
            <a:off x="2154238" y="5041900"/>
            <a:ext cx="434975" cy="322263"/>
          </a:xfrm>
          <a:prstGeom prst="rect">
            <a:avLst/>
          </a:prstGeom>
          <a:solidFill>
            <a:schemeClr val="accent1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1" name="Rectangle 49"/>
          <p:cNvSpPr>
            <a:spLocks noChangeAspect="1" noChangeArrowheads="1"/>
          </p:cNvSpPr>
          <p:nvPr/>
        </p:nvSpPr>
        <p:spPr bwMode="auto">
          <a:xfrm>
            <a:off x="3536950" y="4217988"/>
            <a:ext cx="436563" cy="1146175"/>
          </a:xfrm>
          <a:prstGeom prst="rect">
            <a:avLst/>
          </a:prstGeom>
          <a:solidFill>
            <a:schemeClr val="accent1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2" name="Rectangle 50"/>
          <p:cNvSpPr>
            <a:spLocks noChangeAspect="1" noChangeArrowheads="1"/>
          </p:cNvSpPr>
          <p:nvPr/>
        </p:nvSpPr>
        <p:spPr bwMode="auto">
          <a:xfrm>
            <a:off x="5164138" y="4953000"/>
            <a:ext cx="417512" cy="411163"/>
          </a:xfrm>
          <a:prstGeom prst="rect">
            <a:avLst/>
          </a:prstGeom>
          <a:solidFill>
            <a:schemeClr val="accent1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3" name="Rectangle 51"/>
          <p:cNvSpPr>
            <a:spLocks noChangeAspect="1" noChangeArrowheads="1"/>
          </p:cNvSpPr>
          <p:nvPr/>
        </p:nvSpPr>
        <p:spPr bwMode="auto">
          <a:xfrm>
            <a:off x="6605588" y="4903788"/>
            <a:ext cx="436562" cy="460375"/>
          </a:xfrm>
          <a:prstGeom prst="rect">
            <a:avLst/>
          </a:prstGeom>
          <a:solidFill>
            <a:schemeClr val="accent1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4" name="Rectangle 52"/>
          <p:cNvSpPr>
            <a:spLocks noChangeAspect="1" noChangeArrowheads="1"/>
          </p:cNvSpPr>
          <p:nvPr/>
        </p:nvSpPr>
        <p:spPr bwMode="auto">
          <a:xfrm>
            <a:off x="2589213" y="4873625"/>
            <a:ext cx="419100" cy="49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5" name="Rectangle 53"/>
          <p:cNvSpPr>
            <a:spLocks noChangeAspect="1" noChangeArrowheads="1"/>
          </p:cNvSpPr>
          <p:nvPr/>
        </p:nvSpPr>
        <p:spPr bwMode="auto">
          <a:xfrm>
            <a:off x="3973513" y="4217988"/>
            <a:ext cx="415925" cy="1146175"/>
          </a:xfrm>
          <a:prstGeom prst="rect">
            <a:avLst/>
          </a:prstGeom>
          <a:solidFill>
            <a:schemeClr val="bg1"/>
          </a:solidFill>
          <a:ln w="800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6" name="Rectangle 54"/>
          <p:cNvSpPr>
            <a:spLocks noChangeAspect="1" noChangeArrowheads="1"/>
          </p:cNvSpPr>
          <p:nvPr/>
        </p:nvSpPr>
        <p:spPr bwMode="auto">
          <a:xfrm>
            <a:off x="5581650" y="4846638"/>
            <a:ext cx="415925" cy="517525"/>
          </a:xfrm>
          <a:prstGeom prst="rect">
            <a:avLst/>
          </a:prstGeom>
          <a:solidFill>
            <a:schemeClr val="bg1"/>
          </a:solidFill>
          <a:ln w="800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7" name="Rectangle 55"/>
          <p:cNvSpPr>
            <a:spLocks noChangeAspect="1" noChangeArrowheads="1"/>
          </p:cNvSpPr>
          <p:nvPr/>
        </p:nvSpPr>
        <p:spPr bwMode="auto">
          <a:xfrm>
            <a:off x="7021513" y="4814888"/>
            <a:ext cx="415925" cy="549275"/>
          </a:xfrm>
          <a:prstGeom prst="rect">
            <a:avLst/>
          </a:prstGeom>
          <a:solidFill>
            <a:schemeClr val="bg1"/>
          </a:solidFill>
          <a:ln w="8001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48" name="Rectangle 56"/>
          <p:cNvSpPr>
            <a:spLocks noChangeAspect="1" noChangeArrowheads="1"/>
          </p:cNvSpPr>
          <p:nvPr/>
        </p:nvSpPr>
        <p:spPr bwMode="auto">
          <a:xfrm rot="21600000">
            <a:off x="1533525" y="2422525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i="1"/>
              <a:t>Total testosterone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i="1"/>
              <a:t>(nmol/L)</a:t>
            </a:r>
          </a:p>
        </p:txBody>
      </p:sp>
      <p:sp>
        <p:nvSpPr>
          <p:cNvPr id="417849" name="AutoShape 57"/>
          <p:cNvSpPr>
            <a:spLocks noChangeAspect="1"/>
          </p:cNvSpPr>
          <p:nvPr/>
        </p:nvSpPr>
        <p:spPr bwMode="auto">
          <a:xfrm>
            <a:off x="2370138" y="4891088"/>
            <a:ext cx="68262" cy="315912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0" name="AutoShape 58"/>
          <p:cNvSpPr>
            <a:spLocks noChangeAspect="1"/>
          </p:cNvSpPr>
          <p:nvPr/>
        </p:nvSpPr>
        <p:spPr bwMode="auto">
          <a:xfrm flipH="1">
            <a:off x="2301875" y="4891088"/>
            <a:ext cx="68263" cy="315912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1" name="AutoShape 59"/>
          <p:cNvSpPr>
            <a:spLocks noChangeAspect="1"/>
          </p:cNvSpPr>
          <p:nvPr/>
        </p:nvSpPr>
        <p:spPr bwMode="auto">
          <a:xfrm>
            <a:off x="2797175" y="4462463"/>
            <a:ext cx="68263" cy="81597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2" name="AutoShape 60"/>
          <p:cNvSpPr>
            <a:spLocks noChangeAspect="1"/>
          </p:cNvSpPr>
          <p:nvPr/>
        </p:nvSpPr>
        <p:spPr bwMode="auto">
          <a:xfrm flipH="1">
            <a:off x="2728913" y="4462463"/>
            <a:ext cx="68262" cy="81597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3" name="AutoShape 61"/>
          <p:cNvSpPr>
            <a:spLocks noChangeAspect="1"/>
          </p:cNvSpPr>
          <p:nvPr/>
        </p:nvSpPr>
        <p:spPr bwMode="auto">
          <a:xfrm>
            <a:off x="3754438" y="3560763"/>
            <a:ext cx="68262" cy="133032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4" name="AutoShape 62"/>
          <p:cNvSpPr>
            <a:spLocks noChangeAspect="1"/>
          </p:cNvSpPr>
          <p:nvPr/>
        </p:nvSpPr>
        <p:spPr bwMode="auto">
          <a:xfrm flipH="1">
            <a:off x="3686175" y="3560763"/>
            <a:ext cx="68263" cy="133032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5" name="AutoShape 63"/>
          <p:cNvSpPr>
            <a:spLocks noChangeAspect="1"/>
          </p:cNvSpPr>
          <p:nvPr/>
        </p:nvSpPr>
        <p:spPr bwMode="auto">
          <a:xfrm>
            <a:off x="4181475" y="3594100"/>
            <a:ext cx="68263" cy="1231900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6" name="AutoShape 64"/>
          <p:cNvSpPr>
            <a:spLocks noChangeAspect="1"/>
          </p:cNvSpPr>
          <p:nvPr/>
        </p:nvSpPr>
        <p:spPr bwMode="auto">
          <a:xfrm flipH="1">
            <a:off x="4113213" y="3594100"/>
            <a:ext cx="68262" cy="1231900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7" name="AutoShape 65"/>
          <p:cNvSpPr>
            <a:spLocks noChangeAspect="1"/>
          </p:cNvSpPr>
          <p:nvPr/>
        </p:nvSpPr>
        <p:spPr bwMode="auto">
          <a:xfrm>
            <a:off x="5372100" y="4694238"/>
            <a:ext cx="69850" cy="512762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8" name="AutoShape 66"/>
          <p:cNvSpPr>
            <a:spLocks noChangeAspect="1"/>
          </p:cNvSpPr>
          <p:nvPr/>
        </p:nvSpPr>
        <p:spPr bwMode="auto">
          <a:xfrm flipH="1">
            <a:off x="5303838" y="4694238"/>
            <a:ext cx="68262" cy="512762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59" name="Rectangle 67"/>
          <p:cNvSpPr>
            <a:spLocks noChangeAspect="1" noChangeArrowheads="1"/>
          </p:cNvSpPr>
          <p:nvPr/>
        </p:nvSpPr>
        <p:spPr bwMode="auto">
          <a:xfrm>
            <a:off x="2365375" y="5426075"/>
            <a:ext cx="404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Day 1</a:t>
            </a:r>
          </a:p>
        </p:txBody>
      </p:sp>
      <p:sp>
        <p:nvSpPr>
          <p:cNvPr id="417860" name="Rectangle 68"/>
          <p:cNvSpPr>
            <a:spLocks noChangeAspect="1" noChangeArrowheads="1"/>
          </p:cNvSpPr>
          <p:nvPr/>
        </p:nvSpPr>
        <p:spPr bwMode="auto">
          <a:xfrm>
            <a:off x="3649663" y="5426075"/>
            <a:ext cx="5730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Day 105</a:t>
            </a:r>
          </a:p>
        </p:txBody>
      </p:sp>
      <p:sp>
        <p:nvSpPr>
          <p:cNvPr id="417861" name="Rectangle 69"/>
          <p:cNvSpPr>
            <a:spLocks noChangeAspect="1" noChangeArrowheads="1"/>
          </p:cNvSpPr>
          <p:nvPr/>
        </p:nvSpPr>
        <p:spPr bwMode="auto">
          <a:xfrm>
            <a:off x="5353050" y="5426075"/>
            <a:ext cx="404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Day 1</a:t>
            </a:r>
          </a:p>
        </p:txBody>
      </p:sp>
      <p:sp>
        <p:nvSpPr>
          <p:cNvPr id="417862" name="Rectangle 70"/>
          <p:cNvSpPr>
            <a:spLocks noChangeAspect="1" noChangeArrowheads="1"/>
          </p:cNvSpPr>
          <p:nvPr/>
        </p:nvSpPr>
        <p:spPr bwMode="auto">
          <a:xfrm>
            <a:off x="6745288" y="5426075"/>
            <a:ext cx="5730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Day 105</a:t>
            </a:r>
          </a:p>
        </p:txBody>
      </p:sp>
      <p:sp>
        <p:nvSpPr>
          <p:cNvPr id="417866" name="Rectangle 74"/>
          <p:cNvSpPr>
            <a:spLocks noChangeAspect="1" noChangeArrowheads="1"/>
          </p:cNvSpPr>
          <p:nvPr/>
        </p:nvSpPr>
        <p:spPr bwMode="auto">
          <a:xfrm>
            <a:off x="2835275" y="5821363"/>
            <a:ext cx="921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i="1" dirty="0">
                <a:solidFill>
                  <a:schemeClr val="bg2"/>
                </a:solidFill>
              </a:rPr>
              <a:t>50 mg DHEA</a:t>
            </a:r>
          </a:p>
        </p:txBody>
      </p:sp>
      <p:sp>
        <p:nvSpPr>
          <p:cNvPr id="417867" name="Rectangle 75"/>
          <p:cNvSpPr>
            <a:spLocks noChangeAspect="1" noChangeArrowheads="1"/>
          </p:cNvSpPr>
          <p:nvPr/>
        </p:nvSpPr>
        <p:spPr bwMode="auto">
          <a:xfrm>
            <a:off x="5655677" y="5715016"/>
            <a:ext cx="9245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i="1" dirty="0">
                <a:solidFill>
                  <a:schemeClr val="bg2"/>
                </a:solidFill>
              </a:rPr>
              <a:t>Placebo</a:t>
            </a:r>
          </a:p>
        </p:txBody>
      </p:sp>
      <p:sp>
        <p:nvSpPr>
          <p:cNvPr id="417868" name="Line 76"/>
          <p:cNvSpPr>
            <a:spLocks noChangeAspect="1" noChangeShapeType="1"/>
          </p:cNvSpPr>
          <p:nvPr/>
        </p:nvSpPr>
        <p:spPr bwMode="auto">
          <a:xfrm>
            <a:off x="2154238" y="5753100"/>
            <a:ext cx="22558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  <p:sp>
        <p:nvSpPr>
          <p:cNvPr id="417869" name="Line 77"/>
          <p:cNvSpPr>
            <a:spLocks noChangeAspect="1" noChangeShapeType="1"/>
          </p:cNvSpPr>
          <p:nvPr/>
        </p:nvSpPr>
        <p:spPr bwMode="auto">
          <a:xfrm>
            <a:off x="5172075" y="5753100"/>
            <a:ext cx="22558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  <p:sp>
        <p:nvSpPr>
          <p:cNvPr id="417870" name="AutoShape 78"/>
          <p:cNvSpPr>
            <a:spLocks noChangeAspect="1"/>
          </p:cNvSpPr>
          <p:nvPr/>
        </p:nvSpPr>
        <p:spPr bwMode="auto">
          <a:xfrm>
            <a:off x="5789613" y="4602163"/>
            <a:ext cx="68262" cy="48577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1" name="AutoShape 79"/>
          <p:cNvSpPr>
            <a:spLocks noChangeAspect="1"/>
          </p:cNvSpPr>
          <p:nvPr/>
        </p:nvSpPr>
        <p:spPr bwMode="auto">
          <a:xfrm flipH="1">
            <a:off x="5721350" y="4602163"/>
            <a:ext cx="68263" cy="485775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2" name="AutoShape 80"/>
          <p:cNvSpPr>
            <a:spLocks noChangeAspect="1"/>
          </p:cNvSpPr>
          <p:nvPr/>
        </p:nvSpPr>
        <p:spPr bwMode="auto">
          <a:xfrm>
            <a:off x="6823075" y="4673600"/>
            <a:ext cx="68263" cy="458788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3" name="AutoShape 81"/>
          <p:cNvSpPr>
            <a:spLocks noChangeAspect="1"/>
          </p:cNvSpPr>
          <p:nvPr/>
        </p:nvSpPr>
        <p:spPr bwMode="auto">
          <a:xfrm flipH="1">
            <a:off x="6754813" y="4673600"/>
            <a:ext cx="68262" cy="458788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4" name="AutoShape 82"/>
          <p:cNvSpPr>
            <a:spLocks noChangeAspect="1"/>
          </p:cNvSpPr>
          <p:nvPr/>
        </p:nvSpPr>
        <p:spPr bwMode="auto">
          <a:xfrm>
            <a:off x="7250113" y="4584700"/>
            <a:ext cx="68262" cy="477838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5" name="AutoShape 83"/>
          <p:cNvSpPr>
            <a:spLocks noChangeAspect="1"/>
          </p:cNvSpPr>
          <p:nvPr/>
        </p:nvSpPr>
        <p:spPr bwMode="auto">
          <a:xfrm flipH="1">
            <a:off x="7181850" y="4584700"/>
            <a:ext cx="68263" cy="477838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BE"/>
          </a:p>
        </p:txBody>
      </p:sp>
      <p:sp>
        <p:nvSpPr>
          <p:cNvPr id="417876" name="Text Box 84"/>
          <p:cNvSpPr txBox="1">
            <a:spLocks noChangeAspect="1" noChangeArrowheads="1"/>
          </p:cNvSpPr>
          <p:nvPr/>
        </p:nvSpPr>
        <p:spPr bwMode="auto">
          <a:xfrm>
            <a:off x="5548313" y="4070350"/>
            <a:ext cx="1976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i="1" dirty="0">
                <a:solidFill>
                  <a:schemeClr val="bg2"/>
                </a:solidFill>
              </a:rPr>
              <a:t>Normal physiological range</a:t>
            </a:r>
            <a:endParaRPr lang="nl-NL" sz="1000" b="1" i="1" dirty="0">
              <a:solidFill>
                <a:schemeClr val="bg2"/>
              </a:solidFill>
            </a:endParaRPr>
          </a:p>
        </p:txBody>
      </p:sp>
      <p:sp>
        <p:nvSpPr>
          <p:cNvPr id="417880" name="Line 88"/>
          <p:cNvSpPr>
            <a:spLocks noChangeShapeType="1"/>
          </p:cNvSpPr>
          <p:nvPr/>
        </p:nvSpPr>
        <p:spPr bwMode="auto">
          <a:xfrm>
            <a:off x="1768475" y="2936875"/>
            <a:ext cx="1588" cy="2436813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1" name="Line 89"/>
          <p:cNvSpPr>
            <a:spLocks noChangeShapeType="1"/>
          </p:cNvSpPr>
          <p:nvPr/>
        </p:nvSpPr>
        <p:spPr bwMode="auto">
          <a:xfrm>
            <a:off x="1722438" y="5373688"/>
            <a:ext cx="46037" cy="158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2" name="Line 90"/>
          <p:cNvSpPr>
            <a:spLocks noChangeShapeType="1"/>
          </p:cNvSpPr>
          <p:nvPr/>
        </p:nvSpPr>
        <p:spPr bwMode="auto">
          <a:xfrm>
            <a:off x="1722438" y="4883150"/>
            <a:ext cx="46037" cy="1588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3" name="Line 91"/>
          <p:cNvSpPr>
            <a:spLocks noChangeShapeType="1"/>
          </p:cNvSpPr>
          <p:nvPr/>
        </p:nvSpPr>
        <p:spPr bwMode="auto">
          <a:xfrm>
            <a:off x="1722438" y="4392613"/>
            <a:ext cx="46037" cy="158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4" name="Line 92"/>
          <p:cNvSpPr>
            <a:spLocks noChangeShapeType="1"/>
          </p:cNvSpPr>
          <p:nvPr/>
        </p:nvSpPr>
        <p:spPr bwMode="auto">
          <a:xfrm>
            <a:off x="1722438" y="3917950"/>
            <a:ext cx="46037" cy="1588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5" name="Line 93"/>
          <p:cNvSpPr>
            <a:spLocks noChangeShapeType="1"/>
          </p:cNvSpPr>
          <p:nvPr/>
        </p:nvSpPr>
        <p:spPr bwMode="auto">
          <a:xfrm>
            <a:off x="1722438" y="3427413"/>
            <a:ext cx="46037" cy="158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6" name="Line 94"/>
          <p:cNvSpPr>
            <a:spLocks noChangeShapeType="1"/>
          </p:cNvSpPr>
          <p:nvPr/>
        </p:nvSpPr>
        <p:spPr bwMode="auto">
          <a:xfrm>
            <a:off x="1722438" y="2936875"/>
            <a:ext cx="46037" cy="1588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7" name="Line 95"/>
          <p:cNvSpPr>
            <a:spLocks noChangeShapeType="1"/>
          </p:cNvSpPr>
          <p:nvPr/>
        </p:nvSpPr>
        <p:spPr bwMode="auto">
          <a:xfrm>
            <a:off x="1768475" y="5373688"/>
            <a:ext cx="5848350" cy="158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8" name="Line 96"/>
          <p:cNvSpPr>
            <a:spLocks noChangeShapeType="1"/>
          </p:cNvSpPr>
          <p:nvPr/>
        </p:nvSpPr>
        <p:spPr bwMode="auto">
          <a:xfrm flipV="1">
            <a:off x="1768475" y="5373688"/>
            <a:ext cx="1588" cy="460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89" name="Line 97"/>
          <p:cNvSpPr>
            <a:spLocks noChangeShapeType="1"/>
          </p:cNvSpPr>
          <p:nvPr/>
        </p:nvSpPr>
        <p:spPr bwMode="auto">
          <a:xfrm flipV="1">
            <a:off x="3238500" y="5373688"/>
            <a:ext cx="1588" cy="460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90" name="Line 98"/>
          <p:cNvSpPr>
            <a:spLocks noChangeShapeType="1"/>
          </p:cNvSpPr>
          <p:nvPr/>
        </p:nvSpPr>
        <p:spPr bwMode="auto">
          <a:xfrm flipV="1">
            <a:off x="4692650" y="5373688"/>
            <a:ext cx="1588" cy="460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91" name="Line 99"/>
          <p:cNvSpPr>
            <a:spLocks noChangeShapeType="1"/>
          </p:cNvSpPr>
          <p:nvPr/>
        </p:nvSpPr>
        <p:spPr bwMode="auto">
          <a:xfrm flipV="1">
            <a:off x="6162675" y="5373688"/>
            <a:ext cx="1588" cy="460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92" name="Line 100"/>
          <p:cNvSpPr>
            <a:spLocks noChangeShapeType="1"/>
          </p:cNvSpPr>
          <p:nvPr/>
        </p:nvSpPr>
        <p:spPr bwMode="auto">
          <a:xfrm flipV="1">
            <a:off x="7616825" y="5373688"/>
            <a:ext cx="1588" cy="460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417893" name="Rectangle 101"/>
          <p:cNvSpPr>
            <a:spLocks noChangeArrowheads="1"/>
          </p:cNvSpPr>
          <p:nvPr/>
        </p:nvSpPr>
        <p:spPr bwMode="auto">
          <a:xfrm>
            <a:off x="1554163" y="52657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0</a:t>
            </a:r>
            <a:endParaRPr lang="en-US" sz="1200" b="1">
              <a:latin typeface="Garamond" pitchFamily="18" charset="0"/>
            </a:endParaRPr>
          </a:p>
        </p:txBody>
      </p:sp>
      <p:sp>
        <p:nvSpPr>
          <p:cNvPr id="417894" name="Rectangle 102"/>
          <p:cNvSpPr>
            <a:spLocks noChangeArrowheads="1"/>
          </p:cNvSpPr>
          <p:nvPr/>
        </p:nvSpPr>
        <p:spPr bwMode="auto">
          <a:xfrm>
            <a:off x="1554163" y="47752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1</a:t>
            </a:r>
            <a:endParaRPr lang="en-US" sz="1200" b="1">
              <a:latin typeface="Garamond" pitchFamily="18" charset="0"/>
            </a:endParaRPr>
          </a:p>
        </p:txBody>
      </p:sp>
      <p:sp>
        <p:nvSpPr>
          <p:cNvPr id="417895" name="Rectangle 103"/>
          <p:cNvSpPr>
            <a:spLocks noChangeArrowheads="1"/>
          </p:cNvSpPr>
          <p:nvPr/>
        </p:nvSpPr>
        <p:spPr bwMode="auto">
          <a:xfrm>
            <a:off x="1554163" y="428466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2</a:t>
            </a:r>
            <a:endParaRPr lang="en-US" sz="1200" b="1">
              <a:latin typeface="Garamond" pitchFamily="18" charset="0"/>
            </a:endParaRPr>
          </a:p>
        </p:txBody>
      </p:sp>
      <p:sp>
        <p:nvSpPr>
          <p:cNvPr id="417896" name="Rectangle 104"/>
          <p:cNvSpPr>
            <a:spLocks noChangeArrowheads="1"/>
          </p:cNvSpPr>
          <p:nvPr/>
        </p:nvSpPr>
        <p:spPr bwMode="auto">
          <a:xfrm>
            <a:off x="1554163" y="38100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3</a:t>
            </a:r>
            <a:endParaRPr lang="en-US" sz="1200" b="1">
              <a:latin typeface="Garamond" pitchFamily="18" charset="0"/>
            </a:endParaRPr>
          </a:p>
        </p:txBody>
      </p:sp>
      <p:sp>
        <p:nvSpPr>
          <p:cNvPr id="417897" name="Rectangle 105"/>
          <p:cNvSpPr>
            <a:spLocks noChangeArrowheads="1"/>
          </p:cNvSpPr>
          <p:nvPr/>
        </p:nvSpPr>
        <p:spPr bwMode="auto">
          <a:xfrm>
            <a:off x="1554163" y="33210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4</a:t>
            </a:r>
            <a:endParaRPr lang="en-US" sz="1200" b="1">
              <a:latin typeface="Garamond" pitchFamily="18" charset="0"/>
            </a:endParaRPr>
          </a:p>
        </p:txBody>
      </p:sp>
      <p:sp>
        <p:nvSpPr>
          <p:cNvPr id="417898" name="Rectangle 106"/>
          <p:cNvSpPr>
            <a:spLocks noChangeArrowheads="1"/>
          </p:cNvSpPr>
          <p:nvPr/>
        </p:nvSpPr>
        <p:spPr bwMode="auto">
          <a:xfrm>
            <a:off x="1554163" y="28305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5</a:t>
            </a:r>
            <a:endParaRPr lang="en-US" sz="1200" b="1">
              <a:latin typeface="Garamond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001000" cy="838200"/>
          </a:xfrm>
        </p:spPr>
        <p:txBody>
          <a:bodyPr/>
          <a:lstStyle/>
          <a:p>
            <a:r>
              <a:rPr lang="nl-NL"/>
              <a:t>Study Title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696200" cy="3886200"/>
          </a:xfrm>
          <a:solidFill>
            <a:schemeClr val="bg1"/>
          </a:solidFill>
        </p:spPr>
        <p:txBody>
          <a:bodyPr/>
          <a:lstStyle/>
          <a:p>
            <a:pPr marL="19050" indent="-19050" algn="ctr">
              <a:lnSpc>
                <a:spcPct val="12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GB" sz="2800"/>
              <a:t>A</a:t>
            </a:r>
            <a:r>
              <a:rPr lang="en-GB" sz="2800">
                <a:solidFill>
                  <a:schemeClr val="tx1"/>
                </a:solidFill>
              </a:rPr>
              <a:t> </a:t>
            </a:r>
            <a:r>
              <a:rPr lang="en-GB" sz="2800"/>
              <a:t>double-blind, placebo controlled, randomized, comparative, mono-centre trial to assess the</a:t>
            </a:r>
            <a:r>
              <a:rPr lang="en-GB" sz="2800">
                <a:solidFill>
                  <a:schemeClr val="tx1"/>
                </a:solidFill>
              </a:rPr>
              <a:t> </a:t>
            </a:r>
            <a:r>
              <a:rPr lang="en-GB" sz="2800"/>
              <a:t>effects on the</a:t>
            </a:r>
            <a:r>
              <a:rPr lang="en-GB" sz="2800">
                <a:solidFill>
                  <a:srgbClr val="D60000"/>
                </a:solidFill>
              </a:rPr>
              <a:t> androgen metabolism </a:t>
            </a:r>
            <a:r>
              <a:rPr lang="en-GB" sz="2800"/>
              <a:t>and its effects on</a:t>
            </a:r>
            <a:r>
              <a:rPr lang="en-GB" sz="2800">
                <a:solidFill>
                  <a:srgbClr val="D60000"/>
                </a:solidFill>
              </a:rPr>
              <a:t> biochemical parameters, mood, fat, muscle and bone</a:t>
            </a:r>
            <a:r>
              <a:rPr lang="en-GB" sz="2800">
                <a:solidFill>
                  <a:schemeClr val="tx1"/>
                </a:solidFill>
              </a:rPr>
              <a:t> </a:t>
            </a:r>
            <a:r>
              <a:rPr lang="en-GB" sz="2800"/>
              <a:t>of continuous supplementation with dehydroepiandrosterone in women using a monophasic contraception containing drospirenone and ethinylestradiol</a:t>
            </a:r>
            <a:endParaRPr lang="nl-NL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Study Objectives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74838"/>
            <a:ext cx="7275512" cy="4525962"/>
          </a:xfrm>
          <a:solidFill>
            <a:schemeClr val="bg1"/>
          </a:solidFill>
        </p:spPr>
        <p:txBody>
          <a:bodyPr/>
          <a:lstStyle/>
          <a:p>
            <a:pPr marL="381000" indent="-381000">
              <a:lnSpc>
                <a:spcPct val="9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US" sz="2800" b="1" i="1"/>
              <a:t>Primary objective:</a:t>
            </a:r>
          </a:p>
          <a:p>
            <a:pPr marL="381000" indent="-381000">
              <a:lnSpc>
                <a:spcPct val="90000"/>
              </a:lnSpc>
              <a:buClr>
                <a:srgbClr val="D60000"/>
              </a:buClr>
              <a:buFont typeface="Wingdings" pitchFamily="2" charset="2"/>
              <a:buChar char="§"/>
            </a:pPr>
            <a:r>
              <a:rPr lang="en-GB"/>
              <a:t>To assess the biochemical effects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/>
              <a:t>on androgen metabolism, estradiol, lipid metabolism and bone turn-over of DHEA supplementation to EE/DRSP OC</a:t>
            </a:r>
            <a:r>
              <a:rPr lang="en-GB">
                <a:solidFill>
                  <a:schemeClr val="tx1"/>
                </a:solidFill>
              </a:rPr>
              <a:t>  </a:t>
            </a:r>
          </a:p>
          <a:p>
            <a:pPr marL="381000" indent="-381000">
              <a:lnSpc>
                <a:spcPct val="90000"/>
              </a:lnSpc>
              <a:buClr>
                <a:srgbClr val="D60000"/>
              </a:buClr>
              <a:buFont typeface="Wingdings" pitchFamily="2" charset="2"/>
              <a:buNone/>
            </a:pPr>
            <a:endParaRPr lang="en-GB">
              <a:solidFill>
                <a:schemeClr val="tx1"/>
              </a:solidFill>
            </a:endParaRPr>
          </a:p>
          <a:p>
            <a:pPr marL="381000" indent="-381000">
              <a:lnSpc>
                <a:spcPct val="90000"/>
              </a:lnSpc>
              <a:buClr>
                <a:srgbClr val="D60000"/>
              </a:buClr>
              <a:buFont typeface="Wingdings" pitchFamily="2" charset="2"/>
              <a:buNone/>
            </a:pPr>
            <a:r>
              <a:rPr lang="en-GB" sz="2800" b="1" i="1"/>
              <a:t>Secondary objectives:</a:t>
            </a:r>
          </a:p>
          <a:p>
            <a:pPr marL="381000" indent="-381000">
              <a:lnSpc>
                <a:spcPct val="90000"/>
              </a:lnSpc>
              <a:buClr>
                <a:srgbClr val="D60000"/>
              </a:buClr>
              <a:buFont typeface="Wingdings" pitchFamily="2" charset="2"/>
              <a:buChar char="§"/>
            </a:pPr>
            <a:r>
              <a:rPr lang="en-GB"/>
              <a:t>To evaluate the effects of DHEA supplementation on mood, quality of life, sexual functioning, menstrual symptoms and body composition </a:t>
            </a:r>
          </a:p>
          <a:p>
            <a:pPr marL="381000" indent="-381000">
              <a:lnSpc>
                <a:spcPct val="90000"/>
              </a:lnSpc>
              <a:buClr>
                <a:srgbClr val="D60000"/>
              </a:buClr>
              <a:buFont typeface="Wingdings" pitchFamily="2" charset="2"/>
              <a:buChar char="§"/>
            </a:pPr>
            <a:r>
              <a:rPr lang="en-GB"/>
              <a:t>To evaluate general safety and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/>
              <a:t>acceptability of continuous DHEA supplementation </a:t>
            </a:r>
            <a:endParaRPr lang="nl-NL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 Design (I)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Design:	A randomized, double-blind, placebo </a:t>
            </a:r>
          </a:p>
          <a:p>
            <a:pPr>
              <a:buFontTx/>
              <a:buNone/>
            </a:pPr>
            <a:r>
              <a:rPr lang="en-US"/>
              <a:t>			controlled, comparative mono-centre trial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Subjects:	100 subjects</a:t>
            </a:r>
          </a:p>
          <a:p>
            <a:pPr>
              <a:buFontTx/>
              <a:buNone/>
            </a:pPr>
            <a:r>
              <a:rPr lang="en-US"/>
              <a:t>			COC naive (&gt; 3 months no COC use)</a:t>
            </a:r>
          </a:p>
          <a:p>
            <a:pPr>
              <a:buFontTx/>
              <a:buNone/>
            </a:pPr>
            <a:r>
              <a:rPr lang="en-US"/>
              <a:t>			age 18-35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Treatment:	Group 1 - COC plus DHEA </a:t>
            </a:r>
          </a:p>
          <a:p>
            <a:pPr>
              <a:buFontTx/>
              <a:buNone/>
            </a:pPr>
            <a:r>
              <a:rPr lang="en-US"/>
              <a:t>			Group 2 - COC plus placebo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		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Study Design (II)</a:t>
            </a:r>
            <a:endParaRPr lang="en-US"/>
          </a:p>
        </p:txBody>
      </p:sp>
      <p:grpSp>
        <p:nvGrpSpPr>
          <p:cNvPr id="659472" name="Group 16"/>
          <p:cNvGrpSpPr>
            <a:grpSpLocks/>
          </p:cNvGrpSpPr>
          <p:nvPr/>
        </p:nvGrpSpPr>
        <p:grpSpPr bwMode="auto">
          <a:xfrm>
            <a:off x="2162175" y="2362200"/>
            <a:ext cx="5153025" cy="3490913"/>
            <a:chOff x="1216" y="1353"/>
            <a:chExt cx="3246" cy="2199"/>
          </a:xfrm>
        </p:grpSpPr>
        <p:grpSp>
          <p:nvGrpSpPr>
            <p:cNvPr id="659471" name="Group 15"/>
            <p:cNvGrpSpPr>
              <a:grpSpLocks/>
            </p:cNvGrpSpPr>
            <p:nvPr/>
          </p:nvGrpSpPr>
          <p:grpSpPr bwMode="auto">
            <a:xfrm>
              <a:off x="1948" y="1353"/>
              <a:ext cx="2514" cy="2199"/>
              <a:chOff x="1948" y="1353"/>
              <a:chExt cx="2514" cy="2199"/>
            </a:xfrm>
          </p:grpSpPr>
          <p:sp>
            <p:nvSpPr>
              <p:cNvPr id="659460" name="Rectangle 4"/>
              <p:cNvSpPr>
                <a:spLocks noChangeArrowheads="1"/>
              </p:cNvSpPr>
              <p:nvPr/>
            </p:nvSpPr>
            <p:spPr bwMode="auto">
              <a:xfrm>
                <a:off x="3713" y="3178"/>
                <a:ext cx="749" cy="374"/>
              </a:xfrm>
              <a:prstGeom prst="rect">
                <a:avLst/>
              </a:prstGeom>
              <a:solidFill>
                <a:srgbClr val="D60000">
                  <a:alpha val="2500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accent2"/>
                    </a:solidFill>
                  </a:rPr>
                  <a:t>COC plus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accent2"/>
                    </a:solidFill>
                  </a:rPr>
                  <a:t>placebo</a:t>
                </a:r>
              </a:p>
            </p:txBody>
          </p:sp>
          <p:sp>
            <p:nvSpPr>
              <p:cNvPr id="659461" name="Rectangle 5"/>
              <p:cNvSpPr>
                <a:spLocks noChangeArrowheads="1"/>
              </p:cNvSpPr>
              <p:nvPr/>
            </p:nvSpPr>
            <p:spPr bwMode="auto">
              <a:xfrm>
                <a:off x="2070" y="2618"/>
                <a:ext cx="1630" cy="330"/>
              </a:xfrm>
              <a:prstGeom prst="rect">
                <a:avLst/>
              </a:prstGeom>
              <a:solidFill>
                <a:srgbClr val="003399">
                  <a:alpha val="25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Treatment period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6 cycles</a:t>
                </a:r>
                <a:endParaRPr lang="en-US" sz="2000">
                  <a:solidFill>
                    <a:schemeClr val="tx1"/>
                  </a:solidFill>
                  <a:latin typeface="Swis721 BT" charset="0"/>
                </a:endParaRPr>
              </a:p>
            </p:txBody>
          </p:sp>
          <p:sp>
            <p:nvSpPr>
              <p:cNvPr id="659462" name="Line 6"/>
              <p:cNvSpPr>
                <a:spLocks noChangeShapeType="1"/>
              </p:cNvSpPr>
              <p:nvPr/>
            </p:nvSpPr>
            <p:spPr bwMode="auto">
              <a:xfrm>
                <a:off x="2877" y="155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659463" name="Line 7"/>
              <p:cNvSpPr>
                <a:spLocks noChangeShapeType="1"/>
              </p:cNvSpPr>
              <p:nvPr/>
            </p:nvSpPr>
            <p:spPr bwMode="auto">
              <a:xfrm flipH="1">
                <a:off x="1948" y="2948"/>
                <a:ext cx="909" cy="2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659464" name="Line 8"/>
              <p:cNvSpPr>
                <a:spLocks noChangeShapeType="1"/>
              </p:cNvSpPr>
              <p:nvPr/>
            </p:nvSpPr>
            <p:spPr bwMode="auto">
              <a:xfrm>
                <a:off x="2857" y="2948"/>
                <a:ext cx="855" cy="2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659465" name="Rectangle 9"/>
              <p:cNvSpPr>
                <a:spLocks noChangeArrowheads="1"/>
              </p:cNvSpPr>
              <p:nvPr/>
            </p:nvSpPr>
            <p:spPr bwMode="auto">
              <a:xfrm>
                <a:off x="2072" y="1763"/>
                <a:ext cx="1612" cy="192"/>
              </a:xfrm>
              <a:prstGeom prst="rect">
                <a:avLst/>
              </a:prstGeom>
              <a:solidFill>
                <a:srgbClr val="D60000">
                  <a:alpha val="25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500" b="1">
                    <a:solidFill>
                      <a:schemeClr val="accent2"/>
                    </a:solidFill>
                  </a:rPr>
                  <a:t>Randomisation</a:t>
                </a:r>
                <a:endParaRPr lang="en-US" sz="1500" b="1">
                  <a:solidFill>
                    <a:schemeClr val="tx2"/>
                  </a:solidFill>
                  <a:latin typeface="Swis721 BT" charset="0"/>
                </a:endParaRPr>
              </a:p>
            </p:txBody>
          </p:sp>
          <p:sp>
            <p:nvSpPr>
              <p:cNvPr id="659466" name="Rectangle 10"/>
              <p:cNvSpPr>
                <a:spLocks noChangeArrowheads="1"/>
              </p:cNvSpPr>
              <p:nvPr/>
            </p:nvSpPr>
            <p:spPr bwMode="auto">
              <a:xfrm>
                <a:off x="2070" y="2118"/>
                <a:ext cx="1612" cy="341"/>
              </a:xfrm>
              <a:prstGeom prst="rect">
                <a:avLst/>
              </a:prstGeom>
              <a:solidFill>
                <a:srgbClr val="D60000">
                  <a:alpha val="25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accent2"/>
                    </a:solidFill>
                  </a:rPr>
                  <a:t>Run-in Period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accent2"/>
                    </a:solidFill>
                  </a:rPr>
                  <a:t>3 cycles COC only </a:t>
                </a:r>
                <a:endParaRPr lang="en-US" sz="1800" b="1">
                  <a:solidFill>
                    <a:schemeClr val="accent2"/>
                  </a:solidFill>
                  <a:latin typeface="Swis721 BT" charset="0"/>
                </a:endParaRPr>
              </a:p>
            </p:txBody>
          </p:sp>
          <p:sp>
            <p:nvSpPr>
              <p:cNvPr id="659467" name="Line 11"/>
              <p:cNvSpPr>
                <a:spLocks noChangeShapeType="1"/>
              </p:cNvSpPr>
              <p:nvPr/>
            </p:nvSpPr>
            <p:spPr bwMode="auto">
              <a:xfrm>
                <a:off x="2872" y="1972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659468" name="Line 12"/>
              <p:cNvSpPr>
                <a:spLocks noChangeShapeType="1"/>
              </p:cNvSpPr>
              <p:nvPr/>
            </p:nvSpPr>
            <p:spPr bwMode="auto">
              <a:xfrm flipH="1">
                <a:off x="2875" y="2448"/>
                <a:ext cx="0" cy="1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659469" name="Rectangle 13"/>
              <p:cNvSpPr>
                <a:spLocks noChangeArrowheads="1"/>
              </p:cNvSpPr>
              <p:nvPr/>
            </p:nvSpPr>
            <p:spPr bwMode="auto">
              <a:xfrm>
                <a:off x="2066" y="1353"/>
                <a:ext cx="1612" cy="192"/>
              </a:xfrm>
              <a:prstGeom prst="rect">
                <a:avLst/>
              </a:prstGeom>
              <a:solidFill>
                <a:srgbClr val="D60000">
                  <a:alpha val="25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accent2"/>
                    </a:solidFill>
                  </a:rPr>
                  <a:t>Screening</a:t>
                </a:r>
                <a:endParaRPr lang="en-US" sz="1800" b="1">
                  <a:solidFill>
                    <a:schemeClr val="tx2"/>
                  </a:solidFill>
                  <a:latin typeface="Swis721 BT" charset="0"/>
                </a:endParaRPr>
              </a:p>
            </p:txBody>
          </p:sp>
        </p:grpSp>
        <p:sp>
          <p:nvSpPr>
            <p:cNvPr id="659470" name="Rectangle 14"/>
            <p:cNvSpPr>
              <a:spLocks noChangeArrowheads="1"/>
            </p:cNvSpPr>
            <p:nvPr/>
          </p:nvSpPr>
          <p:spPr bwMode="auto">
            <a:xfrm>
              <a:off x="1216" y="3165"/>
              <a:ext cx="749" cy="372"/>
            </a:xfrm>
            <a:prstGeom prst="rect">
              <a:avLst/>
            </a:prstGeom>
            <a:solidFill>
              <a:srgbClr val="D60000">
                <a:alpha val="25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</a:rPr>
                <a:t>COC plus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</a:rPr>
                <a:t>DHEA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ARC-AMUSA Run-in Period</a:t>
            </a:r>
            <a:br>
              <a:rPr lang="en-US" sz="4400"/>
            </a:br>
            <a:endParaRPr lang="en-US" sz="4400"/>
          </a:p>
        </p:txBody>
      </p:sp>
      <p:sp>
        <p:nvSpPr>
          <p:cNvPr id="6328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/>
              <a:t>Preliminary Results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Total Testosterone</a:t>
            </a: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1150938" y="1981200"/>
            <a:ext cx="6869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Change in Total T levels after 3 months of COC (Yasmin</a:t>
            </a:r>
            <a:r>
              <a:rPr lang="en-US" sz="2000" baseline="30000"/>
              <a:t>®</a:t>
            </a:r>
            <a:r>
              <a:rPr lang="en-US" sz="2000"/>
              <a:t>) use in 60 women</a:t>
            </a:r>
          </a:p>
        </p:txBody>
      </p:sp>
      <p:graphicFrame>
        <p:nvGraphicFramePr>
          <p:cNvPr id="674820" name="Object 4"/>
          <p:cNvGraphicFramePr>
            <a:graphicFrameLocks noChangeAspect="1"/>
          </p:cNvGraphicFramePr>
          <p:nvPr>
            <p:ph idx="1"/>
          </p:nvPr>
        </p:nvGraphicFramePr>
        <p:xfrm>
          <a:off x="2205038" y="2667000"/>
          <a:ext cx="5572125" cy="3619500"/>
        </p:xfrm>
        <a:graphic>
          <a:graphicData uri="http://schemas.openxmlformats.org/presentationml/2006/ole">
            <p:oleObj spid="_x0000_s674820" name="Grafiek" r:id="rId4" imgW="5572125" imgH="3619500" progId="Excel.Chart.8">
              <p:embed/>
            </p:oleObj>
          </a:graphicData>
        </a:graphic>
      </p:graphicFrame>
      <p:sp>
        <p:nvSpPr>
          <p:cNvPr id="674821" name="Line 5"/>
          <p:cNvSpPr>
            <a:spLocks noChangeShapeType="1"/>
          </p:cNvSpPr>
          <p:nvPr/>
        </p:nvSpPr>
        <p:spPr bwMode="auto">
          <a:xfrm>
            <a:off x="3581400" y="45720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4495800" y="4403725"/>
            <a:ext cx="598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74823" name="Line 7"/>
          <p:cNvSpPr>
            <a:spLocks noChangeShapeType="1"/>
          </p:cNvSpPr>
          <p:nvPr/>
        </p:nvSpPr>
        <p:spPr bwMode="auto">
          <a:xfrm>
            <a:off x="5965825" y="5218113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6511925" y="4403725"/>
            <a:ext cx="7270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/>
              <a:t>P&lt;0,0001</a:t>
            </a:r>
          </a:p>
        </p:txBody>
      </p:sp>
      <p:sp>
        <p:nvSpPr>
          <p:cNvPr id="674825" name="Text Box 9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Free Testosterone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150938" y="1981200"/>
            <a:ext cx="6869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Change in free T levels after 3 months of COC (Yasmin</a:t>
            </a:r>
            <a:r>
              <a:rPr lang="en-US" sz="2000" baseline="30000"/>
              <a:t>®</a:t>
            </a:r>
            <a:r>
              <a:rPr lang="en-US" sz="2000"/>
              <a:t>) use in 60 women</a:t>
            </a:r>
          </a:p>
        </p:txBody>
      </p:sp>
      <p:sp>
        <p:nvSpPr>
          <p:cNvPr id="329750" name="Rectangle 22"/>
          <p:cNvSpPr>
            <a:spLocks noChangeArrowheads="1"/>
          </p:cNvSpPr>
          <p:nvPr/>
        </p:nvSpPr>
        <p:spPr bwMode="auto">
          <a:xfrm>
            <a:off x="7543800" y="6019800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graphicFrame>
        <p:nvGraphicFramePr>
          <p:cNvPr id="329756" name="Object 28"/>
          <p:cNvGraphicFramePr>
            <a:graphicFrameLocks noChangeAspect="1"/>
          </p:cNvGraphicFramePr>
          <p:nvPr>
            <p:ph sz="half" idx="1"/>
          </p:nvPr>
        </p:nvGraphicFramePr>
        <p:xfrm>
          <a:off x="2133600" y="2743200"/>
          <a:ext cx="5029200" cy="3536950"/>
        </p:xfrm>
        <a:graphic>
          <a:graphicData uri="http://schemas.openxmlformats.org/presentationml/2006/ole">
            <p:oleObj spid="_x0000_s329756" name="Grafiek" r:id="rId4" imgW="5572125" imgH="4495800" progId="Excel.Chart.8">
              <p:embed/>
            </p:oleObj>
          </a:graphicData>
        </a:graphic>
      </p:graphicFrame>
      <p:sp>
        <p:nvSpPr>
          <p:cNvPr id="329757" name="Line 29"/>
          <p:cNvSpPr>
            <a:spLocks noChangeShapeType="1"/>
          </p:cNvSpPr>
          <p:nvPr/>
        </p:nvSpPr>
        <p:spPr bwMode="auto">
          <a:xfrm>
            <a:off x="3429000" y="4918075"/>
            <a:ext cx="80962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29758" name="Line 30"/>
          <p:cNvSpPr>
            <a:spLocks noChangeShapeType="1"/>
          </p:cNvSpPr>
          <p:nvPr/>
        </p:nvSpPr>
        <p:spPr bwMode="auto">
          <a:xfrm>
            <a:off x="5562600" y="5562600"/>
            <a:ext cx="80962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5807075" y="5197475"/>
            <a:ext cx="6254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 i="1"/>
              <a:t>P</a:t>
            </a:r>
            <a:r>
              <a:rPr lang="en-GB" sz="800"/>
              <a:t>&lt;0,0001</a:t>
            </a:r>
          </a:p>
        </p:txBody>
      </p:sp>
      <p:sp>
        <p:nvSpPr>
          <p:cNvPr id="329760" name="Text Box 32"/>
          <p:cNvSpPr txBox="1">
            <a:spLocks noChangeArrowheads="1"/>
          </p:cNvSpPr>
          <p:nvPr/>
        </p:nvSpPr>
        <p:spPr bwMode="auto">
          <a:xfrm>
            <a:off x="4267200" y="4800600"/>
            <a:ext cx="51911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329762" name="Text Box 34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SHBG</a:t>
            </a:r>
          </a:p>
        </p:txBody>
      </p:sp>
      <p:sp>
        <p:nvSpPr>
          <p:cNvPr id="678916" name="Line 4"/>
          <p:cNvSpPr>
            <a:spLocks noChangeShapeType="1"/>
          </p:cNvSpPr>
          <p:nvPr/>
        </p:nvSpPr>
        <p:spPr bwMode="auto">
          <a:xfrm>
            <a:off x="3657600" y="42672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8917" name="Line 5"/>
          <p:cNvSpPr>
            <a:spLocks noChangeShapeType="1"/>
          </p:cNvSpPr>
          <p:nvPr/>
        </p:nvSpPr>
        <p:spPr bwMode="auto">
          <a:xfrm>
            <a:off x="6096000" y="47244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4583113" y="4114800"/>
            <a:ext cx="5984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graphicFrame>
        <p:nvGraphicFramePr>
          <p:cNvPr id="678919" name="Object 7"/>
          <p:cNvGraphicFramePr>
            <a:graphicFrameLocks noChangeAspect="1"/>
          </p:cNvGraphicFramePr>
          <p:nvPr>
            <p:ph idx="1"/>
          </p:nvPr>
        </p:nvGraphicFramePr>
        <p:xfrm>
          <a:off x="1446213" y="1905000"/>
          <a:ext cx="7088187" cy="4648200"/>
        </p:xfrm>
        <a:graphic>
          <a:graphicData uri="http://schemas.openxmlformats.org/presentationml/2006/ole">
            <p:oleObj spid="_x0000_s678919" name="Grafiek" r:id="rId4" imgW="5562600" imgH="3648075" progId="Excel.Chart.8">
              <p:embed/>
            </p:oleObj>
          </a:graphicData>
        </a:graphic>
      </p:graphicFrame>
      <p:sp>
        <p:nvSpPr>
          <p:cNvPr id="678922" name="Line 10"/>
          <p:cNvSpPr>
            <a:spLocks noChangeShapeType="1"/>
          </p:cNvSpPr>
          <p:nvPr/>
        </p:nvSpPr>
        <p:spPr bwMode="auto">
          <a:xfrm>
            <a:off x="6324600" y="4038600"/>
            <a:ext cx="1143000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8923" name="Line 11"/>
          <p:cNvSpPr>
            <a:spLocks noChangeShapeType="1"/>
          </p:cNvSpPr>
          <p:nvPr/>
        </p:nvSpPr>
        <p:spPr bwMode="auto">
          <a:xfrm>
            <a:off x="3352800" y="5257800"/>
            <a:ext cx="1143000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8924" name="Text Box 12"/>
          <p:cNvSpPr txBox="1">
            <a:spLocks noChangeArrowheads="1"/>
          </p:cNvSpPr>
          <p:nvPr/>
        </p:nvSpPr>
        <p:spPr bwMode="auto">
          <a:xfrm>
            <a:off x="7467600" y="3886200"/>
            <a:ext cx="598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78927" name="Text Box 15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Rôle des androgènes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2217738"/>
            <a:ext cx="4929222" cy="4411662"/>
          </a:xfrm>
        </p:spPr>
        <p:txBody>
          <a:bodyPr/>
          <a:lstStyle/>
          <a:p>
            <a:r>
              <a:rPr lang="en-US" sz="2600" dirty="0" smtClean="0"/>
              <a:t>Les </a:t>
            </a:r>
            <a:r>
              <a:rPr lang="en-US" sz="2600" dirty="0" err="1" smtClean="0"/>
              <a:t>androgènes</a:t>
            </a:r>
            <a:r>
              <a:rPr lang="en-US" sz="2600" dirty="0" smtClean="0"/>
              <a:t> </a:t>
            </a:r>
            <a:r>
              <a:rPr lang="en-US" sz="2600" dirty="0" err="1" smtClean="0"/>
              <a:t>sont</a:t>
            </a:r>
            <a:r>
              <a:rPr lang="en-US" sz="2600" dirty="0" smtClean="0"/>
              <a:t> des </a:t>
            </a:r>
            <a:r>
              <a:rPr lang="en-US" sz="2600" dirty="0" err="1" smtClean="0"/>
              <a:t>précurseurs</a:t>
            </a:r>
            <a:r>
              <a:rPr lang="en-US" sz="2600" dirty="0" smtClean="0"/>
              <a:t> </a:t>
            </a:r>
            <a:r>
              <a:rPr lang="en-US" sz="2600" dirty="0" err="1" smtClean="0"/>
              <a:t>essentiels</a:t>
            </a:r>
            <a:r>
              <a:rPr lang="en-US" sz="2600" dirty="0" smtClean="0"/>
              <a:t> </a:t>
            </a:r>
            <a:r>
              <a:rPr lang="en-US" sz="2600" dirty="0" smtClean="0"/>
              <a:t>des </a:t>
            </a:r>
            <a:r>
              <a:rPr lang="en-US" sz="2600" dirty="0" err="1" smtClean="0"/>
              <a:t>oestrogènes</a:t>
            </a:r>
            <a:r>
              <a:rPr lang="en-US" sz="2600" dirty="0" smtClean="0"/>
              <a:t>. et </a:t>
            </a:r>
            <a:r>
              <a:rPr lang="en-US" sz="2600" dirty="0" err="1" smtClean="0"/>
              <a:t>sont</a:t>
            </a:r>
            <a:r>
              <a:rPr lang="en-US" sz="2600" dirty="0" smtClean="0"/>
              <a:t>  indispensables à </a:t>
            </a:r>
            <a:r>
              <a:rPr lang="en-US" sz="2600" dirty="0" smtClean="0"/>
              <a:t>la </a:t>
            </a:r>
            <a:r>
              <a:rPr lang="en-US" sz="2600" dirty="0" err="1" smtClean="0"/>
              <a:t>croissance</a:t>
            </a:r>
            <a:r>
              <a:rPr lang="en-US" sz="2600" dirty="0" smtClean="0"/>
              <a:t> </a:t>
            </a:r>
            <a:r>
              <a:rPr lang="en-US" sz="2600" dirty="0" err="1" smtClean="0"/>
              <a:t>folliculaire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 smtClean="0"/>
              <a:t>Le </a:t>
            </a:r>
            <a:r>
              <a:rPr lang="en-US" sz="2600" dirty="0" err="1" smtClean="0"/>
              <a:t>maintien</a:t>
            </a:r>
            <a:r>
              <a:rPr lang="en-US" sz="2600" dirty="0" smtClean="0"/>
              <a:t> </a:t>
            </a:r>
            <a:r>
              <a:rPr lang="en-US" sz="2600" dirty="0" err="1" smtClean="0"/>
              <a:t>d’une</a:t>
            </a:r>
            <a:r>
              <a:rPr lang="en-US" sz="2600" dirty="0" smtClean="0"/>
              <a:t> balance </a:t>
            </a:r>
            <a:r>
              <a:rPr lang="en-US" sz="2600" dirty="0" err="1" smtClean="0"/>
              <a:t>androgènes</a:t>
            </a:r>
            <a:r>
              <a:rPr lang="en-US" sz="2600" dirty="0" smtClean="0"/>
              <a:t>/ </a:t>
            </a:r>
            <a:r>
              <a:rPr lang="en-US" sz="2600" dirty="0" err="1" smtClean="0"/>
              <a:t>oestrogènes</a:t>
            </a:r>
            <a:r>
              <a:rPr lang="en-US" sz="2600" dirty="0" smtClean="0"/>
              <a:t> </a:t>
            </a:r>
            <a:r>
              <a:rPr lang="en-US" sz="2600" dirty="0" err="1" smtClean="0"/>
              <a:t>précise</a:t>
            </a:r>
            <a:r>
              <a:rPr lang="en-US" sz="2600" dirty="0" smtClean="0"/>
              <a:t>  au </a:t>
            </a:r>
            <a:r>
              <a:rPr lang="en-US" sz="2600" dirty="0" err="1" smtClean="0"/>
              <a:t>sein</a:t>
            </a:r>
            <a:r>
              <a:rPr lang="en-US" sz="2600" dirty="0" smtClean="0"/>
              <a:t> des </a:t>
            </a:r>
            <a:r>
              <a:rPr lang="en-US" sz="2600" dirty="0" err="1" smtClean="0"/>
              <a:t>follicules</a:t>
            </a:r>
            <a:r>
              <a:rPr lang="en-US" sz="2600" dirty="0" smtClean="0"/>
              <a:t> est </a:t>
            </a:r>
            <a:r>
              <a:rPr lang="en-US" sz="2600" dirty="0" err="1" smtClean="0"/>
              <a:t>essentiel</a:t>
            </a:r>
            <a:r>
              <a:rPr lang="en-US" sz="2600" dirty="0" smtClean="0"/>
              <a:t> pour la maturation </a:t>
            </a:r>
            <a:r>
              <a:rPr lang="en-US" sz="2600" dirty="0" err="1" smtClean="0"/>
              <a:t>folliculaire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pic>
        <p:nvPicPr>
          <p:cNvPr id="4" name="Image 3" descr="ovai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9574" y="2562228"/>
            <a:ext cx="4038613" cy="30289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Total T and SHBG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1150938" y="2093913"/>
            <a:ext cx="6869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Change in Total T and SHBG levels after 3 months of </a:t>
            </a:r>
          </a:p>
          <a:p>
            <a:pPr algn="ctr">
              <a:buFontTx/>
              <a:buNone/>
            </a:pPr>
            <a:r>
              <a:rPr lang="en-US" sz="2000"/>
              <a:t>COC (Yasmin</a:t>
            </a:r>
            <a:r>
              <a:rPr lang="en-US" sz="2000" baseline="30000"/>
              <a:t>®</a:t>
            </a:r>
            <a:r>
              <a:rPr lang="en-US" sz="2000"/>
              <a:t>) use in 60 women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936750" y="2986088"/>
            <a:ext cx="1797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GB" sz="1800">
                <a:solidFill>
                  <a:schemeClr val="tx1"/>
                </a:solidFill>
              </a:rPr>
              <a:t>Total T (nmol/L)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924550" y="2971800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GB" sz="1800">
                <a:solidFill>
                  <a:schemeClr val="tx1"/>
                </a:solidFill>
              </a:rPr>
              <a:t>SHBG (pmol/mL)</a:t>
            </a:r>
          </a:p>
        </p:txBody>
      </p:sp>
      <p:graphicFrame>
        <p:nvGraphicFramePr>
          <p:cNvPr id="33178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953000" y="3370263"/>
          <a:ext cx="4008438" cy="2784475"/>
        </p:xfrm>
        <a:graphic>
          <a:graphicData uri="http://schemas.openxmlformats.org/presentationml/2006/ole">
            <p:oleObj spid="_x0000_s331785" name="Grafiek" r:id="rId4" imgW="5562600" imgH="3648075" progId="Excel.Chart.8">
              <p:embed/>
            </p:oleObj>
          </a:graphicData>
        </a:graphic>
      </p:graphicFrame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8137525" y="3824288"/>
            <a:ext cx="6254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 i="1"/>
              <a:t>P</a:t>
            </a:r>
            <a:r>
              <a:rPr lang="en-GB" sz="800"/>
              <a:t>&lt;0,0001</a:t>
            </a:r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>
            <a:off x="6030913" y="53721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7696200" y="46482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1939925" y="51054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535238" y="4953000"/>
            <a:ext cx="4365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6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3633788" y="5599113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3946525" y="5272088"/>
            <a:ext cx="6254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/>
              <a:t>P&lt;0,0001</a:t>
            </a:r>
          </a:p>
        </p:txBody>
      </p:sp>
      <p:grpSp>
        <p:nvGrpSpPr>
          <p:cNvPr id="331800" name="Group 24"/>
          <p:cNvGrpSpPr>
            <a:grpSpLocks/>
          </p:cNvGrpSpPr>
          <p:nvPr/>
        </p:nvGrpSpPr>
        <p:grpSpPr bwMode="auto">
          <a:xfrm>
            <a:off x="958850" y="3352800"/>
            <a:ext cx="3741738" cy="2743200"/>
            <a:chOff x="1194" y="1680"/>
            <a:chExt cx="3510" cy="2280"/>
          </a:xfrm>
        </p:grpSpPr>
        <p:grpSp>
          <p:nvGrpSpPr>
            <p:cNvPr id="331801" name="Group 25"/>
            <p:cNvGrpSpPr>
              <a:grpSpLocks/>
            </p:cNvGrpSpPr>
            <p:nvPr/>
          </p:nvGrpSpPr>
          <p:grpSpPr bwMode="auto">
            <a:xfrm>
              <a:off x="1194" y="1680"/>
              <a:ext cx="3510" cy="2280"/>
              <a:chOff x="1194" y="1680"/>
              <a:chExt cx="3510" cy="2280"/>
            </a:xfrm>
          </p:grpSpPr>
          <p:graphicFrame>
            <p:nvGraphicFramePr>
              <p:cNvPr id="331802" name="Object 26"/>
              <p:cNvGraphicFramePr>
                <a:graphicFrameLocks noChangeAspect="1"/>
              </p:cNvGraphicFramePr>
              <p:nvPr/>
            </p:nvGraphicFramePr>
            <p:xfrm>
              <a:off x="1194" y="1680"/>
              <a:ext cx="3510" cy="2280"/>
            </p:xfrm>
            <a:graphic>
              <a:graphicData uri="http://schemas.openxmlformats.org/presentationml/2006/ole">
                <p:oleObj spid="_x0000_s331802" name="Grafiek" r:id="rId5" imgW="5572125" imgH="3619500" progId="Excel.Chart.8">
                  <p:embed/>
                </p:oleObj>
              </a:graphicData>
            </a:graphic>
          </p:graphicFrame>
          <p:sp>
            <p:nvSpPr>
              <p:cNvPr id="331803" name="Line 27"/>
              <p:cNvSpPr>
                <a:spLocks noChangeShapeType="1"/>
              </p:cNvSpPr>
              <p:nvPr/>
            </p:nvSpPr>
            <p:spPr bwMode="auto">
              <a:xfrm>
                <a:off x="2064" y="2880"/>
                <a:ext cx="601" cy="0"/>
              </a:xfrm>
              <a:prstGeom prst="line">
                <a:avLst/>
              </a:prstGeom>
              <a:noFill/>
              <a:ln w="19050">
                <a:solidFill>
                  <a:srgbClr val="D6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31804" name="Line 28"/>
              <p:cNvSpPr>
                <a:spLocks noChangeShapeType="1"/>
              </p:cNvSpPr>
              <p:nvPr/>
            </p:nvSpPr>
            <p:spPr bwMode="auto">
              <a:xfrm>
                <a:off x="3552" y="3287"/>
                <a:ext cx="601" cy="0"/>
              </a:xfrm>
              <a:prstGeom prst="line">
                <a:avLst/>
              </a:prstGeom>
              <a:noFill/>
              <a:ln w="19050">
                <a:solidFill>
                  <a:srgbClr val="D6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331805" name="Text Box 29"/>
            <p:cNvSpPr txBox="1">
              <a:spLocks noChangeArrowheads="1"/>
            </p:cNvSpPr>
            <p:nvPr/>
          </p:nvSpPr>
          <p:spPr bwMode="auto">
            <a:xfrm>
              <a:off x="4103" y="2794"/>
              <a:ext cx="587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 sz="800" i="1"/>
                <a:t>P</a:t>
              </a:r>
              <a:r>
                <a:rPr lang="en-GB" sz="800"/>
                <a:t>&lt;0,0001</a:t>
              </a:r>
            </a:p>
          </p:txBody>
        </p:sp>
      </p:grp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2514600" y="4648200"/>
            <a:ext cx="51911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331808" name="Text Box 32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Free T and SHBG</a:t>
            </a: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1150938" y="2093913"/>
            <a:ext cx="6869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Change in Free T and SHBG levels after 3 months of COC (Yasmin</a:t>
            </a:r>
            <a:r>
              <a:rPr lang="en-US" sz="2000" baseline="30000"/>
              <a:t>®</a:t>
            </a:r>
            <a:r>
              <a:rPr lang="en-US" sz="2000"/>
              <a:t>) use in 60 women</a:t>
            </a: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1600200" y="2986088"/>
            <a:ext cx="2292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GB" sz="1800">
                <a:solidFill>
                  <a:schemeClr val="tx1"/>
                </a:solidFill>
              </a:rPr>
              <a:t>Free T (pmol/L), calc</a:t>
            </a: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924550" y="2971800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GB" sz="1800">
                <a:solidFill>
                  <a:schemeClr val="tx1"/>
                </a:solidFill>
              </a:rPr>
              <a:t>SHBG (pmol/mL)</a:t>
            </a:r>
          </a:p>
        </p:txBody>
      </p:sp>
      <p:graphicFrame>
        <p:nvGraphicFramePr>
          <p:cNvPr id="67687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953000" y="3370263"/>
          <a:ext cx="4008438" cy="2784475"/>
        </p:xfrm>
        <a:graphic>
          <a:graphicData uri="http://schemas.openxmlformats.org/presentationml/2006/ole">
            <p:oleObj spid="_x0000_s676870" name="Grafiek" r:id="rId4" imgW="5562600" imgH="3648075" progId="Excel.Chart.8">
              <p:embed/>
            </p:oleObj>
          </a:graphicData>
        </a:graphic>
      </p:graphicFrame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8137525" y="3824288"/>
            <a:ext cx="6254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/>
              <a:t>P&lt;0,0001</a:t>
            </a:r>
          </a:p>
        </p:txBody>
      </p:sp>
      <p:sp>
        <p:nvSpPr>
          <p:cNvPr id="676872" name="Line 8"/>
          <p:cNvSpPr>
            <a:spLocks noChangeShapeType="1"/>
          </p:cNvSpPr>
          <p:nvPr/>
        </p:nvSpPr>
        <p:spPr bwMode="auto">
          <a:xfrm>
            <a:off x="6030913" y="53721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6873" name="Line 9"/>
          <p:cNvSpPr>
            <a:spLocks noChangeShapeType="1"/>
          </p:cNvSpPr>
          <p:nvPr/>
        </p:nvSpPr>
        <p:spPr bwMode="auto">
          <a:xfrm>
            <a:off x="7696200" y="46482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graphicFrame>
        <p:nvGraphicFramePr>
          <p:cNvPr id="676874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990600" y="3386138"/>
          <a:ext cx="3924300" cy="2709862"/>
        </p:xfrm>
        <a:graphic>
          <a:graphicData uri="http://schemas.openxmlformats.org/presentationml/2006/ole">
            <p:oleObj spid="_x0000_s676874" name="Grafiek" r:id="rId5" imgW="5572125" imgH="4495800" progId="Excel.Chart.8">
              <p:embed/>
            </p:oleObj>
          </a:graphicData>
        </a:graphic>
      </p:graphicFrame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1939925" y="5105400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2535238" y="4953000"/>
            <a:ext cx="4365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6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76877" name="Line 13"/>
          <p:cNvSpPr>
            <a:spLocks noChangeShapeType="1"/>
          </p:cNvSpPr>
          <p:nvPr/>
        </p:nvSpPr>
        <p:spPr bwMode="auto">
          <a:xfrm>
            <a:off x="3633788" y="5599113"/>
            <a:ext cx="650875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76878" name="Text Box 14"/>
          <p:cNvSpPr txBox="1">
            <a:spLocks noChangeArrowheads="1"/>
          </p:cNvSpPr>
          <p:nvPr/>
        </p:nvSpPr>
        <p:spPr bwMode="auto">
          <a:xfrm>
            <a:off x="3946525" y="5272088"/>
            <a:ext cx="6254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800"/>
              <a:t>P&lt;0,0001</a:t>
            </a:r>
          </a:p>
        </p:txBody>
      </p:sp>
      <p:sp>
        <p:nvSpPr>
          <p:cNvPr id="676880" name="Text Box 16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Bioavailable Testosterone</a:t>
            </a:r>
          </a:p>
        </p:txBody>
      </p:sp>
      <p:graphicFrame>
        <p:nvGraphicFramePr>
          <p:cNvPr id="638980" name="Object 4"/>
          <p:cNvGraphicFramePr>
            <a:graphicFrameLocks noChangeAspect="1"/>
          </p:cNvGraphicFramePr>
          <p:nvPr>
            <p:ph idx="1"/>
          </p:nvPr>
        </p:nvGraphicFramePr>
        <p:xfrm>
          <a:off x="2128838" y="1905000"/>
          <a:ext cx="5724525" cy="4648200"/>
        </p:xfrm>
        <a:graphic>
          <a:graphicData uri="http://schemas.openxmlformats.org/presentationml/2006/ole">
            <p:oleObj spid="_x0000_s638980" name="Grafiek" r:id="rId4" imgW="5572125" imgH="4524375" progId="Excel.Chart.8">
              <p:embed/>
            </p:oleObj>
          </a:graphicData>
        </a:graphic>
      </p:graphicFrame>
      <p:sp>
        <p:nvSpPr>
          <p:cNvPr id="638981" name="Line 5"/>
          <p:cNvSpPr>
            <a:spLocks noChangeShapeType="1"/>
          </p:cNvSpPr>
          <p:nvPr/>
        </p:nvSpPr>
        <p:spPr bwMode="auto">
          <a:xfrm>
            <a:off x="3598863" y="4724400"/>
            <a:ext cx="954087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38982" name="Line 6"/>
          <p:cNvSpPr>
            <a:spLocks noChangeShapeType="1"/>
          </p:cNvSpPr>
          <p:nvPr/>
        </p:nvSpPr>
        <p:spPr bwMode="auto">
          <a:xfrm>
            <a:off x="6019800" y="5749925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4506913" y="4572000"/>
            <a:ext cx="5984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38985" name="Text Box 9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Androstanediol glucuronide</a:t>
            </a:r>
          </a:p>
        </p:txBody>
      </p:sp>
      <p:graphicFrame>
        <p:nvGraphicFramePr>
          <p:cNvPr id="641028" name="Object 4"/>
          <p:cNvGraphicFramePr>
            <a:graphicFrameLocks noChangeAspect="1"/>
          </p:cNvGraphicFramePr>
          <p:nvPr>
            <p:ph idx="1"/>
          </p:nvPr>
        </p:nvGraphicFramePr>
        <p:xfrm>
          <a:off x="2016125" y="1905000"/>
          <a:ext cx="5949950" cy="4648200"/>
        </p:xfrm>
        <a:graphic>
          <a:graphicData uri="http://schemas.openxmlformats.org/presentationml/2006/ole">
            <p:oleObj spid="_x0000_s641028" name="Grafiek" r:id="rId4" imgW="5572125" imgH="4352925" progId="Excel.Chart.8">
              <p:embed/>
            </p:oleObj>
          </a:graphicData>
        </a:graphic>
      </p:graphicFrame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4583113" y="4327525"/>
            <a:ext cx="5984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41030" name="Line 6"/>
          <p:cNvSpPr>
            <a:spLocks noChangeShapeType="1"/>
          </p:cNvSpPr>
          <p:nvPr/>
        </p:nvSpPr>
        <p:spPr bwMode="auto">
          <a:xfrm>
            <a:off x="3617913" y="4495800"/>
            <a:ext cx="954087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41031" name="Line 7"/>
          <p:cNvSpPr>
            <a:spLocks noChangeShapeType="1"/>
          </p:cNvSpPr>
          <p:nvPr/>
        </p:nvSpPr>
        <p:spPr bwMode="auto">
          <a:xfrm>
            <a:off x="6096000" y="50292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41033" name="Text Box 9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DHEA-S</a:t>
            </a:r>
          </a:p>
        </p:txBody>
      </p:sp>
      <p:graphicFrame>
        <p:nvGraphicFramePr>
          <p:cNvPr id="645124" name="Object 4"/>
          <p:cNvGraphicFramePr>
            <a:graphicFrameLocks noChangeAspect="1"/>
          </p:cNvGraphicFramePr>
          <p:nvPr>
            <p:ph idx="1"/>
          </p:nvPr>
        </p:nvGraphicFramePr>
        <p:xfrm>
          <a:off x="1905000" y="1905000"/>
          <a:ext cx="5937250" cy="4648200"/>
        </p:xfrm>
        <a:graphic>
          <a:graphicData uri="http://schemas.openxmlformats.org/presentationml/2006/ole">
            <p:oleObj spid="_x0000_s645124" name="Grafiek" r:id="rId4" imgW="4914900" imgH="3848100" progId="Excel.Chart.8">
              <p:embed/>
            </p:oleObj>
          </a:graphicData>
        </a:graphic>
      </p:graphicFrame>
      <p:sp>
        <p:nvSpPr>
          <p:cNvPr id="645125" name="Line 5"/>
          <p:cNvSpPr>
            <a:spLocks noChangeShapeType="1"/>
          </p:cNvSpPr>
          <p:nvPr/>
        </p:nvSpPr>
        <p:spPr bwMode="auto">
          <a:xfrm>
            <a:off x="3505200" y="42672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45126" name="Line 6"/>
          <p:cNvSpPr>
            <a:spLocks noChangeShapeType="1"/>
          </p:cNvSpPr>
          <p:nvPr/>
        </p:nvSpPr>
        <p:spPr bwMode="auto">
          <a:xfrm>
            <a:off x="5943600" y="4724400"/>
            <a:ext cx="954088" cy="0"/>
          </a:xfrm>
          <a:prstGeom prst="line">
            <a:avLst/>
          </a:prstGeom>
          <a:noFill/>
          <a:ln w="19050">
            <a:solidFill>
              <a:srgbClr val="D6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583113" y="4114800"/>
            <a:ext cx="5984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000">
                <a:solidFill>
                  <a:schemeClr val="tx1"/>
                </a:solidFill>
              </a:rPr>
              <a:t>median</a:t>
            </a:r>
          </a:p>
        </p:txBody>
      </p:sp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6172200" y="6537325"/>
            <a:ext cx="297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000"/>
              <a:t>Source: ARC-AMUSA study (PRB data on file)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Treatment Extension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05000"/>
            <a:ext cx="6761162" cy="4419600"/>
          </a:xfrm>
          <a:solidFill>
            <a:schemeClr val="bg1"/>
          </a:solidFill>
        </p:spPr>
        <p:txBody>
          <a:bodyPr/>
          <a:lstStyle/>
          <a:p>
            <a:pPr marL="381000" indent="-381000">
              <a:buClr>
                <a:srgbClr val="D60000"/>
              </a:buClr>
              <a:buFont typeface="Wingdings" pitchFamily="2" charset="2"/>
              <a:buChar char="Ø"/>
            </a:pPr>
            <a:r>
              <a:rPr lang="en-US"/>
              <a:t>Prolongation Study Treatment: 6 months</a:t>
            </a:r>
          </a:p>
          <a:p>
            <a:pPr marL="381000" indent="-381000">
              <a:buClr>
                <a:srgbClr val="FF9900"/>
              </a:buClr>
              <a:buFont typeface="Wingdings" pitchFamily="2" charset="2"/>
              <a:buNone/>
            </a:pPr>
            <a:endParaRPr lang="en-US"/>
          </a:p>
          <a:p>
            <a:pPr marL="381000" indent="-381000">
              <a:buClr>
                <a:srgbClr val="FF9900"/>
              </a:buClr>
              <a:buFont typeface="Wingdings" pitchFamily="2" charset="2"/>
              <a:buNone/>
            </a:pPr>
            <a:r>
              <a:rPr lang="en-US" b="1" i="1"/>
              <a:t>Primary objective:</a:t>
            </a:r>
          </a:p>
          <a:p>
            <a:pPr marL="381000" indent="-381000">
              <a:buClr>
                <a:srgbClr val="D60000"/>
              </a:buClr>
              <a:buFont typeface="Wingdings" pitchFamily="2" charset="2"/>
              <a:buChar char="§"/>
            </a:pPr>
            <a:r>
              <a:rPr lang="en-GB" sz="2000"/>
              <a:t>To assess the effects of DHEA supplementation on  the </a:t>
            </a:r>
            <a:r>
              <a:rPr lang="en-GB" sz="2000">
                <a:solidFill>
                  <a:srgbClr val="D60000"/>
                </a:solidFill>
              </a:rPr>
              <a:t>bone mineral density</a:t>
            </a:r>
            <a:r>
              <a:rPr lang="en-GB" sz="2000"/>
              <a:t>   </a:t>
            </a:r>
          </a:p>
          <a:p>
            <a:pPr marL="381000" indent="-381000">
              <a:buClr>
                <a:srgbClr val="D60000"/>
              </a:buClr>
              <a:buFont typeface="Wingdings" pitchFamily="2" charset="2"/>
              <a:buNone/>
            </a:pPr>
            <a:endParaRPr lang="en-GB" sz="2000"/>
          </a:p>
          <a:p>
            <a:pPr marL="381000" indent="-381000">
              <a:buClr>
                <a:srgbClr val="D60000"/>
              </a:buClr>
              <a:buFont typeface="Wingdings" pitchFamily="2" charset="2"/>
              <a:buNone/>
            </a:pPr>
            <a:r>
              <a:rPr lang="en-GB" b="1" i="1"/>
              <a:t>Secondary objective:</a:t>
            </a:r>
          </a:p>
          <a:p>
            <a:pPr marL="381000" indent="-381000">
              <a:buClr>
                <a:srgbClr val="D60000"/>
              </a:buClr>
              <a:buFont typeface="Wingdings" pitchFamily="2" charset="2"/>
              <a:buChar char="§"/>
            </a:pPr>
            <a:r>
              <a:rPr lang="en-GB" sz="2000"/>
              <a:t>To obtain long-term general safety and acceptability of continuous DHEA supplementation </a:t>
            </a:r>
          </a:p>
          <a:p>
            <a:pPr marL="381000" indent="-381000">
              <a:buClr>
                <a:srgbClr val="D60000"/>
              </a:buClr>
              <a:buFont typeface="Wingdings" pitchFamily="2" charset="2"/>
              <a:buChar char="§"/>
            </a:pPr>
            <a:endParaRPr lang="en-GB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nombreux</a:t>
            </a:r>
            <a:r>
              <a:rPr lang="en-US" sz="3200" dirty="0" smtClean="0"/>
              <a:t> </a:t>
            </a:r>
            <a:r>
              <a:rPr lang="en-US" sz="3200" dirty="0" err="1" smtClean="0"/>
              <a:t>tissus</a:t>
            </a:r>
            <a:r>
              <a:rPr lang="en-US" sz="3200" dirty="0" smtClean="0"/>
              <a:t> (SNC, muscles, </a:t>
            </a:r>
            <a:r>
              <a:rPr lang="en-US" sz="3200" dirty="0" err="1" smtClean="0"/>
              <a:t>os</a:t>
            </a:r>
            <a:r>
              <a:rPr lang="en-US" sz="3200" dirty="0" smtClean="0"/>
              <a:t>…) </a:t>
            </a:r>
            <a:r>
              <a:rPr lang="en-US" sz="3200" dirty="0" err="1" smtClean="0"/>
              <a:t>ont</a:t>
            </a:r>
            <a:r>
              <a:rPr lang="en-US" sz="3200" dirty="0" smtClean="0"/>
              <a:t> des </a:t>
            </a:r>
            <a:r>
              <a:rPr lang="en-US" sz="3200" dirty="0" err="1" smtClean="0"/>
              <a:t>récepteurs</a:t>
            </a:r>
            <a:r>
              <a:rPr lang="en-US" sz="3200" dirty="0" smtClean="0"/>
              <a:t> aux </a:t>
            </a:r>
            <a:r>
              <a:rPr lang="en-US" sz="3200" dirty="0" err="1" smtClean="0"/>
              <a:t>androgènes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qui </a:t>
            </a:r>
            <a:r>
              <a:rPr lang="en-US" sz="3200" dirty="0" err="1" smtClean="0"/>
              <a:t>suggère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les </a:t>
            </a:r>
            <a:r>
              <a:rPr lang="en-US" sz="3200" dirty="0" err="1" smtClean="0"/>
              <a:t>androgènes</a:t>
            </a:r>
            <a:r>
              <a:rPr lang="en-US" sz="3200" dirty="0" smtClean="0"/>
              <a:t> </a:t>
            </a:r>
            <a:r>
              <a:rPr lang="en-US" sz="3200" dirty="0" err="1" smtClean="0"/>
              <a:t>puissent</a:t>
            </a:r>
            <a:r>
              <a:rPr lang="en-US" sz="3200" dirty="0" smtClean="0"/>
              <a:t> y </a:t>
            </a:r>
            <a:r>
              <a:rPr lang="en-US" sz="3200" dirty="0" err="1" smtClean="0"/>
              <a:t>jouer</a:t>
            </a:r>
            <a:r>
              <a:rPr lang="en-US" sz="3200" dirty="0" smtClean="0"/>
              <a:t> un </a:t>
            </a:r>
            <a:r>
              <a:rPr lang="en-US" sz="3200" dirty="0" err="1" smtClean="0"/>
              <a:t>rôle</a:t>
            </a:r>
            <a:r>
              <a:rPr lang="en-US" sz="3200" dirty="0" smtClean="0"/>
              <a:t>.</a:t>
            </a:r>
            <a:endParaRPr lang="fr-FR" sz="3200" dirty="0" smtClean="0"/>
          </a:p>
          <a:p>
            <a:endParaRPr lang="fr-BE" dirty="0"/>
          </a:p>
        </p:txBody>
      </p:sp>
      <p:pic>
        <p:nvPicPr>
          <p:cNvPr id="6" name="Image 5" descr="cervea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2222500" cy="2076450"/>
          </a:xfrm>
          <a:prstGeom prst="rect">
            <a:avLst/>
          </a:prstGeom>
        </p:spPr>
      </p:pic>
      <p:pic>
        <p:nvPicPr>
          <p:cNvPr id="7" name="Image 6" descr="osteoporose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286256"/>
            <a:ext cx="2457450" cy="2159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</a:t>
            </a:r>
            <a:r>
              <a:rPr lang="en-US" dirty="0" smtClean="0"/>
              <a:t> cognitive</a:t>
            </a:r>
            <a:r>
              <a:rPr lang="en-US" dirty="0"/>
              <a:t> </a:t>
            </a:r>
            <a:endParaRPr lang="fr-F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65287"/>
            <a:ext cx="8229600" cy="50403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Le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 de </a:t>
            </a:r>
            <a:r>
              <a:rPr lang="en-US" sz="2800" dirty="0" err="1" smtClean="0"/>
              <a:t>personnes</a:t>
            </a:r>
            <a:r>
              <a:rPr lang="en-US" sz="2800" dirty="0" smtClean="0"/>
              <a:t> </a:t>
            </a:r>
            <a:r>
              <a:rPr lang="en-US" sz="2800" dirty="0" err="1" smtClean="0"/>
              <a:t>ménopausées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ovariectomisées</a:t>
            </a:r>
            <a:r>
              <a:rPr lang="en-US" sz="2800" dirty="0" smtClean="0"/>
              <a:t> par des E </a:t>
            </a:r>
            <a:r>
              <a:rPr lang="en-US" sz="2800" dirty="0" err="1" smtClean="0"/>
              <a:t>ou</a:t>
            </a:r>
            <a:r>
              <a:rPr lang="en-US" sz="2800" dirty="0" smtClean="0"/>
              <a:t> des </a:t>
            </a:r>
            <a:r>
              <a:rPr lang="en-US" sz="2800" dirty="0" err="1" smtClean="0"/>
              <a:t>androgènes</a:t>
            </a:r>
            <a:r>
              <a:rPr lang="en-US" sz="2800" dirty="0" smtClean="0"/>
              <a:t>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 smtClean="0"/>
              <a:t>améliorer</a:t>
            </a:r>
            <a:r>
              <a:rPr lang="en-US" sz="2800" dirty="0" smtClean="0"/>
              <a:t> </a:t>
            </a:r>
            <a:r>
              <a:rPr lang="en-US" sz="2800" dirty="0" err="1" smtClean="0"/>
              <a:t>leurs</a:t>
            </a:r>
            <a:r>
              <a:rPr lang="en-US" sz="2800" dirty="0" smtClean="0"/>
              <a:t> </a:t>
            </a:r>
            <a:r>
              <a:rPr lang="en-US" sz="2800" dirty="0" err="1" smtClean="0"/>
              <a:t>émotions</a:t>
            </a:r>
            <a:r>
              <a:rPr lang="en-US" sz="2800" dirty="0" smtClean="0"/>
              <a:t>, </a:t>
            </a:r>
            <a:r>
              <a:rPr lang="en-US" sz="2800" dirty="0" err="1" smtClean="0"/>
              <a:t>leur</a:t>
            </a:r>
            <a:r>
              <a:rPr lang="en-US" sz="2800" dirty="0" smtClean="0"/>
              <a:t> </a:t>
            </a:r>
            <a:r>
              <a:rPr lang="en-US" sz="2800" dirty="0" err="1" smtClean="0"/>
              <a:t>bien-être</a:t>
            </a:r>
            <a:r>
              <a:rPr lang="en-US" sz="2800" dirty="0" smtClean="0"/>
              <a:t>, </a:t>
            </a:r>
            <a:r>
              <a:rPr lang="en-US" sz="2800" dirty="0" err="1" smtClean="0"/>
              <a:t>leur</a:t>
            </a:r>
            <a:r>
              <a:rPr lang="en-US" sz="2800" dirty="0" smtClean="0"/>
              <a:t> </a:t>
            </a:r>
            <a:r>
              <a:rPr lang="en-US" sz="2800" dirty="0" err="1" smtClean="0"/>
              <a:t>énergie</a:t>
            </a:r>
            <a:r>
              <a:rPr lang="en-US" sz="2800" dirty="0" smtClean="0"/>
              <a:t>, </a:t>
            </a:r>
            <a:r>
              <a:rPr lang="en-US" sz="2800" dirty="0" err="1" smtClean="0"/>
              <a:t>leur</a:t>
            </a:r>
            <a:r>
              <a:rPr lang="en-US" sz="2800" dirty="0" smtClean="0"/>
              <a:t> appétit et </a:t>
            </a:r>
            <a:r>
              <a:rPr lang="en-US" sz="2800" dirty="0" err="1" smtClean="0"/>
              <a:t>leurs</a:t>
            </a:r>
            <a:r>
              <a:rPr lang="en-US" sz="2800" dirty="0" smtClean="0"/>
              <a:t> </a:t>
            </a:r>
            <a:r>
              <a:rPr lang="en-US" sz="2800" dirty="0" err="1" smtClean="0"/>
              <a:t>fonctions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cognitives</a:t>
            </a:r>
            <a:r>
              <a:rPr lang="en-US" sz="2800" dirty="0" smtClean="0"/>
              <a:t>. </a:t>
            </a:r>
            <a:r>
              <a:rPr lang="en-US" sz="2800" dirty="0" err="1" smtClean="0"/>
              <a:t>Dans</a:t>
            </a:r>
            <a:r>
              <a:rPr lang="en-US" sz="2800" dirty="0" smtClean="0"/>
              <a:t> </a:t>
            </a:r>
            <a:r>
              <a:rPr lang="en-US" sz="2800" dirty="0" err="1" smtClean="0"/>
              <a:t>plusieurs</a:t>
            </a:r>
            <a:r>
              <a:rPr lang="en-US" sz="2800" dirty="0" smtClean="0"/>
              <a:t> </a:t>
            </a:r>
            <a:r>
              <a:rPr lang="en-US" sz="2800" dirty="0" err="1" smtClean="0"/>
              <a:t>essais</a:t>
            </a:r>
            <a:r>
              <a:rPr lang="en-US" sz="2800" dirty="0" smtClean="0"/>
              <a:t> </a:t>
            </a:r>
            <a:r>
              <a:rPr lang="en-US" sz="2800" dirty="0" err="1" smtClean="0"/>
              <a:t>randomisés</a:t>
            </a:r>
            <a:r>
              <a:rPr lang="en-US" sz="2800" dirty="0" smtClean="0"/>
              <a:t>, en double </a:t>
            </a:r>
            <a:r>
              <a:rPr lang="en-US" sz="2800" dirty="0" err="1" smtClean="0"/>
              <a:t>aveugle</a:t>
            </a:r>
            <a:r>
              <a:rPr lang="en-US" sz="2800" dirty="0" smtClean="0"/>
              <a:t>, placebo-</a:t>
            </a:r>
            <a:r>
              <a:rPr lang="en-US" sz="2800" dirty="0" err="1" smtClean="0"/>
              <a:t>contrôle</a:t>
            </a:r>
            <a:r>
              <a:rPr lang="en-US" sz="2800" dirty="0" smtClean="0"/>
              <a:t>, un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 par des E </a:t>
            </a:r>
            <a:r>
              <a:rPr lang="en-US" sz="2800" dirty="0" err="1" smtClean="0"/>
              <a:t>seul</a:t>
            </a:r>
            <a:r>
              <a:rPr lang="en-US" sz="2800" dirty="0" smtClean="0"/>
              <a:t>, des E+T </a:t>
            </a:r>
            <a:r>
              <a:rPr lang="en-US" sz="2800" dirty="0" err="1" smtClean="0"/>
              <a:t>ou</a:t>
            </a:r>
            <a:r>
              <a:rPr lang="en-US" sz="2800" dirty="0" smtClean="0"/>
              <a:t> un placebo a </a:t>
            </a:r>
            <a:r>
              <a:rPr lang="en-US" sz="2800" dirty="0" err="1" smtClean="0"/>
              <a:t>amélioré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significativement</a:t>
            </a:r>
            <a:r>
              <a:rPr lang="en-US" sz="2800" dirty="0" smtClean="0"/>
              <a:t> les scores </a:t>
            </a:r>
            <a:r>
              <a:rPr lang="en-US" sz="2800" dirty="0" err="1" smtClean="0"/>
              <a:t>d’anxiété</a:t>
            </a:r>
            <a:r>
              <a:rPr lang="en-US" sz="2800" dirty="0" smtClean="0"/>
              <a:t> et de </a:t>
            </a:r>
            <a:r>
              <a:rPr lang="en-US" sz="2800" dirty="0" err="1" smtClean="0"/>
              <a:t>dépression</a:t>
            </a:r>
            <a:r>
              <a:rPr lang="en-US" sz="2800" dirty="0" smtClean="0"/>
              <a:t> des femmes </a:t>
            </a:r>
            <a:r>
              <a:rPr lang="en-US" sz="2800" dirty="0" err="1" smtClean="0"/>
              <a:t>traitées</a:t>
            </a:r>
            <a:r>
              <a:rPr lang="en-US" sz="2800" dirty="0" smtClean="0"/>
              <a:t> par E </a:t>
            </a:r>
            <a:r>
              <a:rPr lang="en-US" sz="2800" dirty="0" err="1" smtClean="0"/>
              <a:t>ou</a:t>
            </a:r>
            <a:r>
              <a:rPr lang="en-US" sz="2800" dirty="0" smtClean="0"/>
              <a:t> E+T.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L’amélioration</a:t>
            </a:r>
            <a:r>
              <a:rPr lang="en-US" sz="2800" dirty="0" smtClean="0"/>
              <a:t> des scores </a:t>
            </a:r>
            <a:r>
              <a:rPr lang="en-US" sz="2800" dirty="0" err="1" smtClean="0"/>
              <a:t>présentait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tendance</a:t>
            </a:r>
            <a:r>
              <a:rPr lang="en-US" sz="2800" dirty="0" smtClean="0"/>
              <a:t> à </a:t>
            </a: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err="1" smtClean="0"/>
              <a:t>supérieure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 </a:t>
            </a:r>
            <a:r>
              <a:rPr lang="en-US" sz="2800" dirty="0" err="1" smtClean="0"/>
              <a:t>groupe</a:t>
            </a:r>
            <a:r>
              <a:rPr lang="en-US" sz="2800" dirty="0" smtClean="0"/>
              <a:t> E+T par rapport au </a:t>
            </a:r>
            <a:r>
              <a:rPr lang="en-US" sz="2800" dirty="0" err="1" smtClean="0"/>
              <a:t>groupe</a:t>
            </a:r>
            <a:r>
              <a:rPr lang="en-US" sz="2800" dirty="0" smtClean="0"/>
              <a:t> E.  </a:t>
            </a:r>
            <a:endParaRPr lang="en-US" sz="2800" dirty="0"/>
          </a:p>
          <a:p>
            <a:pPr>
              <a:lnSpc>
                <a:spcPct val="8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sz="3600" dirty="0" err="1" smtClean="0"/>
              <a:t>Rôle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 </a:t>
            </a:r>
            <a:r>
              <a:rPr lang="en-US" sz="3600" dirty="0" err="1" smtClean="0"/>
              <a:t>comportement</a:t>
            </a:r>
            <a:r>
              <a:rPr lang="en-US" sz="3600" dirty="0" smtClean="0"/>
              <a:t> </a:t>
            </a:r>
            <a:r>
              <a:rPr lang="en-US" sz="3600" dirty="0" err="1" smtClean="0"/>
              <a:t>sexuel</a:t>
            </a:r>
            <a:endParaRPr lang="fr-FR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7498" y="2057400"/>
            <a:ext cx="6186502" cy="4411662"/>
          </a:xfrm>
        </p:spPr>
        <p:txBody>
          <a:bodyPr/>
          <a:lstStyle/>
          <a:p>
            <a:r>
              <a:rPr lang="en-US" dirty="0" smtClean="0"/>
              <a:t>La libido </a:t>
            </a:r>
            <a:r>
              <a:rPr lang="en-US" dirty="0" err="1" smtClean="0"/>
              <a:t>féminine</a:t>
            </a:r>
            <a:r>
              <a:rPr lang="en-US" dirty="0" smtClean="0"/>
              <a:t> </a:t>
            </a:r>
            <a:r>
              <a:rPr lang="en-US" dirty="0" err="1" smtClean="0"/>
              <a:t>dépend</a:t>
            </a:r>
            <a:r>
              <a:rPr lang="en-US" dirty="0" smtClean="0"/>
              <a:t> de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facteurs</a:t>
            </a:r>
            <a:r>
              <a:rPr lang="en-US" dirty="0" smtClean="0"/>
              <a:t>, y </a:t>
            </a:r>
            <a:r>
              <a:rPr lang="en-US" dirty="0" err="1" smtClean="0"/>
              <a:t>compris</a:t>
            </a:r>
            <a:r>
              <a:rPr lang="en-US" dirty="0" smtClean="0"/>
              <a:t> </a:t>
            </a:r>
            <a:r>
              <a:rPr lang="en-US" dirty="0" err="1" smtClean="0"/>
              <a:t>psychologiques</a:t>
            </a:r>
            <a:r>
              <a:rPr lang="en-US" dirty="0" smtClean="0"/>
              <a:t>. Un </a:t>
            </a:r>
            <a:r>
              <a:rPr lang="en-US" dirty="0" err="1" smtClean="0"/>
              <a:t>équilibre</a:t>
            </a:r>
            <a:r>
              <a:rPr lang="en-US" dirty="0" smtClean="0"/>
              <a:t> entre </a:t>
            </a:r>
            <a:r>
              <a:rPr lang="en-US" dirty="0" err="1" smtClean="0"/>
              <a:t>oestrogènes</a:t>
            </a:r>
            <a:r>
              <a:rPr lang="en-US" dirty="0" smtClean="0"/>
              <a:t> et </a:t>
            </a:r>
            <a:r>
              <a:rPr lang="en-US" dirty="0" err="1" smtClean="0"/>
              <a:t>androgènes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au </a:t>
            </a:r>
            <a:r>
              <a:rPr lang="en-US" dirty="0" err="1" smtClean="0"/>
              <a:t>désir</a:t>
            </a:r>
            <a:r>
              <a:rPr lang="en-US" dirty="0" smtClean="0"/>
              <a:t> et à la </a:t>
            </a:r>
            <a:r>
              <a:rPr lang="en-US" dirty="0" err="1" smtClean="0"/>
              <a:t>réactivité</a:t>
            </a:r>
            <a:r>
              <a:rPr lang="en-US" dirty="0" smtClean="0"/>
              <a:t> </a:t>
            </a:r>
            <a:r>
              <a:rPr lang="en-US" dirty="0" err="1" smtClean="0"/>
              <a:t>sexuelle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L’administration</a:t>
            </a:r>
            <a:r>
              <a:rPr lang="en-US" dirty="0" smtClean="0"/>
              <a:t> de DHEA à de </a:t>
            </a:r>
            <a:r>
              <a:rPr lang="en-US" dirty="0" err="1" smtClean="0"/>
              <a:t>jeunes</a:t>
            </a:r>
            <a:r>
              <a:rPr lang="en-US" dirty="0" smtClean="0"/>
              <a:t> femmes </a:t>
            </a:r>
            <a:r>
              <a:rPr lang="en-US" dirty="0" err="1" smtClean="0"/>
              <a:t>insuffisantes</a:t>
            </a:r>
            <a:r>
              <a:rPr lang="en-US" dirty="0" smtClean="0"/>
              <a:t> </a:t>
            </a:r>
            <a:r>
              <a:rPr lang="en-US" dirty="0" err="1" smtClean="0"/>
              <a:t>surrénaliennes</a:t>
            </a:r>
            <a:r>
              <a:rPr lang="en-US" dirty="0" smtClean="0"/>
              <a:t> </a:t>
            </a:r>
            <a:r>
              <a:rPr lang="en-US" dirty="0" err="1" smtClean="0"/>
              <a:t>améliore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sexualité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7" name="Image 6" descr="libidon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32015"/>
            <a:ext cx="3007282" cy="4025877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543800" cy="1295400"/>
          </a:xfrm>
        </p:spPr>
        <p:txBody>
          <a:bodyPr/>
          <a:lstStyle/>
          <a:p>
            <a:r>
              <a:rPr lang="fr-FR" sz="3500" dirty="0" smtClean="0"/>
              <a:t>Certains traitements réduisent l’effet des androgènes</a:t>
            </a:r>
            <a:endParaRPr lang="fr-FR" sz="35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229600" cy="4411663"/>
          </a:xfrm>
        </p:spPr>
        <p:txBody>
          <a:bodyPr/>
          <a:lstStyle/>
          <a:p>
            <a:r>
              <a:rPr lang="en-US" dirty="0" smtClean="0"/>
              <a:t>La contraception </a:t>
            </a:r>
            <a:r>
              <a:rPr lang="en-US" dirty="0" err="1" smtClean="0"/>
              <a:t>orale</a:t>
            </a:r>
            <a:r>
              <a:rPr lang="en-US" dirty="0" smtClean="0"/>
              <a:t>, les </a:t>
            </a:r>
            <a:r>
              <a:rPr lang="en-US" dirty="0" err="1" smtClean="0"/>
              <a:t>glucocorticoïdes</a:t>
            </a:r>
            <a:r>
              <a:rPr lang="en-US" dirty="0" smtClean="0"/>
              <a:t> </a:t>
            </a:r>
            <a:r>
              <a:rPr lang="en-US" dirty="0" err="1" smtClean="0"/>
              <a:t>provoquent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chute relative des </a:t>
            </a:r>
            <a:r>
              <a:rPr lang="en-US" dirty="0" err="1" smtClean="0"/>
              <a:t>androgènes</a:t>
            </a:r>
            <a:r>
              <a:rPr lang="en-US" dirty="0" smtClean="0"/>
              <a:t> par </a:t>
            </a:r>
            <a:r>
              <a:rPr lang="en-US" dirty="0" err="1" smtClean="0"/>
              <a:t>freination</a:t>
            </a:r>
            <a:r>
              <a:rPr lang="en-US" dirty="0" smtClean="0"/>
              <a:t> </a:t>
            </a:r>
            <a:r>
              <a:rPr lang="en-US" dirty="0" err="1" smtClean="0"/>
              <a:t>surrénalienne</a:t>
            </a:r>
            <a:r>
              <a:rPr lang="en-US" dirty="0" smtClean="0"/>
              <a:t> et </a:t>
            </a:r>
            <a:r>
              <a:rPr lang="en-US" dirty="0" err="1" smtClean="0"/>
              <a:t>ovarienne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Les </a:t>
            </a:r>
            <a:r>
              <a:rPr lang="en-US" dirty="0" err="1" smtClean="0"/>
              <a:t>oestrogènes</a:t>
            </a:r>
            <a:r>
              <a:rPr lang="en-US" dirty="0" smtClean="0"/>
              <a:t> </a:t>
            </a:r>
            <a:r>
              <a:rPr lang="en-US" dirty="0" err="1" smtClean="0"/>
              <a:t>oraux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à </a:t>
            </a:r>
            <a:r>
              <a:rPr lang="en-US" dirty="0" err="1" smtClean="0"/>
              <a:t>faibles</a:t>
            </a:r>
            <a:r>
              <a:rPr lang="en-US" dirty="0" smtClean="0"/>
              <a:t> doses </a:t>
            </a:r>
            <a:r>
              <a:rPr lang="en-US" dirty="0" err="1" smtClean="0"/>
              <a:t>augmentent</a:t>
            </a:r>
            <a:r>
              <a:rPr lang="en-US" dirty="0" smtClean="0"/>
              <a:t> les </a:t>
            </a:r>
            <a:r>
              <a:rPr lang="en-US" dirty="0" err="1" smtClean="0"/>
              <a:t>taux</a:t>
            </a:r>
            <a:r>
              <a:rPr lang="en-US" dirty="0" smtClean="0"/>
              <a:t> de SHBG et </a:t>
            </a:r>
            <a:r>
              <a:rPr lang="en-US" dirty="0" err="1" smtClean="0"/>
              <a:t>réduisent</a:t>
            </a:r>
            <a:r>
              <a:rPr lang="en-US" dirty="0" smtClean="0"/>
              <a:t> la T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fr-FR" dirty="0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295400"/>
          </a:xfrm>
        </p:spPr>
        <p:txBody>
          <a:bodyPr/>
          <a:lstStyle/>
          <a:p>
            <a:pPr algn="ctr"/>
            <a:r>
              <a:rPr lang="en-US" sz="1800" dirty="0" err="1" smtClean="0">
                <a:hlinkClick r:id="rId2" action="ppaction://hlinkfile"/>
              </a:rPr>
              <a:t>Coenen</a:t>
            </a:r>
            <a:r>
              <a:rPr lang="en-US" sz="1800" dirty="0" smtClean="0">
                <a:hlinkClick r:id="rId2" action="ppaction://hlinkfile"/>
              </a:rPr>
              <a:t> CM, et al</a:t>
            </a:r>
            <a:r>
              <a:rPr lang="en-US" sz="1800" dirty="0" smtClean="0"/>
              <a:t>  Changes in androgens during treatment with four low-dose contraceptives. Contraception. 1996;53:171-6</a:t>
            </a:r>
            <a:br>
              <a:rPr lang="en-US" sz="1800" dirty="0" smtClean="0"/>
            </a:br>
            <a:endParaRPr lang="fr-BE" sz="1800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06" y="1142984"/>
            <a:ext cx="896893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/>
              <a:t>ARC- AMUSA Study</a:t>
            </a:r>
            <a:r>
              <a:rPr lang="nl-NL" sz="4400" b="1"/>
              <a:t> </a:t>
            </a:r>
            <a:endParaRPr lang="en-GB" sz="4400" b="1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/>
              <a:t>Study Design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357166"/>
            <a:ext cx="7543824" cy="703282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hlink"/>
                </a:solidFill>
              </a:rPr>
              <a:t>ARC - </a:t>
            </a:r>
            <a:r>
              <a:rPr lang="nl-NL" sz="2800" dirty="0" err="1">
                <a:solidFill>
                  <a:schemeClr val="hlink"/>
                </a:solidFill>
              </a:rPr>
              <a:t>proof</a:t>
            </a:r>
            <a:r>
              <a:rPr lang="nl-NL" sz="2800" dirty="0">
                <a:solidFill>
                  <a:schemeClr val="hlink"/>
                </a:solidFill>
              </a:rPr>
              <a:t> of concept 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nl-NL" sz="2000" dirty="0" err="1">
                <a:solidFill>
                  <a:schemeClr val="tx1"/>
                </a:solidFill>
              </a:rPr>
              <a:t>Double-blind</a:t>
            </a:r>
            <a:r>
              <a:rPr lang="nl-NL" sz="2000" dirty="0">
                <a:solidFill>
                  <a:schemeClr val="tx1"/>
                </a:solidFill>
              </a:rPr>
              <a:t>, </a:t>
            </a:r>
            <a:r>
              <a:rPr lang="nl-NL" sz="2000" dirty="0" err="1">
                <a:solidFill>
                  <a:schemeClr val="tx1"/>
                </a:solidFill>
              </a:rPr>
              <a:t>randomised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study</a:t>
            </a:r>
            <a:r>
              <a:rPr lang="nl-NL" sz="2000" dirty="0">
                <a:solidFill>
                  <a:schemeClr val="tx1"/>
                </a:solidFill>
              </a:rPr>
              <a:t> in 138 </a:t>
            </a:r>
            <a:r>
              <a:rPr lang="nl-NL" sz="2000" dirty="0" err="1">
                <a:solidFill>
                  <a:schemeClr val="tx1"/>
                </a:solidFill>
              </a:rPr>
              <a:t>young</a:t>
            </a:r>
            <a:r>
              <a:rPr lang="nl-NL" sz="2000" dirty="0">
                <a:solidFill>
                  <a:schemeClr val="tx1"/>
                </a:solidFill>
              </a:rPr>
              <a:t>, </a:t>
            </a:r>
            <a:r>
              <a:rPr lang="nl-NL" sz="2000" dirty="0" err="1">
                <a:solidFill>
                  <a:schemeClr val="tx1"/>
                </a:solidFill>
              </a:rPr>
              <a:t>healthy</a:t>
            </a:r>
            <a:r>
              <a:rPr lang="nl-NL" sz="2000" dirty="0">
                <a:solidFill>
                  <a:schemeClr val="tx1"/>
                </a:solidFill>
              </a:rPr>
              <a:t>, </a:t>
            </a:r>
            <a:r>
              <a:rPr lang="nl-NL" sz="2000" dirty="0" err="1">
                <a:solidFill>
                  <a:schemeClr val="tx1"/>
                </a:solidFill>
              </a:rPr>
              <a:t>female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volunteers</a:t>
            </a: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nl-NL" sz="2000" dirty="0" err="1">
                <a:solidFill>
                  <a:schemeClr val="tx1"/>
                </a:solidFill>
              </a:rPr>
              <a:t>Before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study</a:t>
            </a:r>
            <a:r>
              <a:rPr lang="nl-NL" sz="2000" dirty="0">
                <a:solidFill>
                  <a:schemeClr val="tx1"/>
                </a:solidFill>
              </a:rPr>
              <a:t>: </a:t>
            </a:r>
            <a:r>
              <a:rPr lang="nl-NL" sz="2000" dirty="0" err="1">
                <a:solidFill>
                  <a:schemeClr val="tx1"/>
                </a:solidFill>
              </a:rPr>
              <a:t>an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oral</a:t>
            </a:r>
            <a:r>
              <a:rPr lang="nl-NL" sz="2000" dirty="0">
                <a:solidFill>
                  <a:schemeClr val="tx1"/>
                </a:solidFill>
              </a:rPr>
              <a:t> OC </a:t>
            </a:r>
            <a:r>
              <a:rPr lang="nl-NL" sz="2000" dirty="0" err="1">
                <a:solidFill>
                  <a:schemeClr val="tx1"/>
                </a:solidFill>
              </a:rPr>
              <a:t>for</a:t>
            </a:r>
            <a:r>
              <a:rPr lang="nl-NL" sz="2000" dirty="0">
                <a:solidFill>
                  <a:schemeClr val="tx1"/>
                </a:solidFill>
              </a:rPr>
              <a:t> at </a:t>
            </a:r>
            <a:r>
              <a:rPr lang="nl-NL" sz="2000" dirty="0" err="1">
                <a:solidFill>
                  <a:schemeClr val="tx1"/>
                </a:solidFill>
              </a:rPr>
              <a:t>least</a:t>
            </a:r>
            <a:r>
              <a:rPr lang="nl-NL" sz="2000" dirty="0">
                <a:solidFill>
                  <a:schemeClr val="tx1"/>
                </a:solidFill>
              </a:rPr>
              <a:t> 3 </a:t>
            </a:r>
            <a:r>
              <a:rPr lang="nl-NL" sz="2000" dirty="0" err="1">
                <a:solidFill>
                  <a:schemeClr val="tx1"/>
                </a:solidFill>
              </a:rPr>
              <a:t>menstrual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cycles</a:t>
            </a: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nl-NL" sz="2000" dirty="0" err="1">
                <a:solidFill>
                  <a:schemeClr val="tx1"/>
                </a:solidFill>
              </a:rPr>
              <a:t>Study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medication</a:t>
            </a:r>
            <a:r>
              <a:rPr lang="nl-NL" sz="2000" dirty="0">
                <a:solidFill>
                  <a:schemeClr val="tx1"/>
                </a:solidFill>
              </a:rPr>
              <a:t> taken </a:t>
            </a:r>
            <a:r>
              <a:rPr lang="nl-NL" sz="2000" dirty="0" err="1">
                <a:solidFill>
                  <a:schemeClr val="tx1"/>
                </a:solidFill>
              </a:rPr>
              <a:t>once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daily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for</a:t>
            </a:r>
            <a:r>
              <a:rPr lang="nl-NL" sz="2000" dirty="0">
                <a:solidFill>
                  <a:schemeClr val="tx1"/>
                </a:solidFill>
              </a:rPr>
              <a:t> 105 </a:t>
            </a:r>
            <a:r>
              <a:rPr lang="nl-NL" sz="2000" dirty="0" err="1">
                <a:solidFill>
                  <a:schemeClr val="tx1"/>
                </a:solidFill>
              </a:rPr>
              <a:t>days</a:t>
            </a: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nl-NL" sz="2000" dirty="0" err="1" smtClean="0">
                <a:solidFill>
                  <a:schemeClr val="tx1"/>
                </a:solidFill>
              </a:rPr>
              <a:t>Lowette</a:t>
            </a:r>
            <a:r>
              <a:rPr lang="nl-NL" sz="2000" baseline="30000" dirty="0">
                <a:solidFill>
                  <a:schemeClr val="tx1"/>
                </a:solidFill>
                <a:cs typeface="Arial" charset="0"/>
              </a:rPr>
              <a:t>®</a:t>
            </a:r>
            <a:r>
              <a:rPr lang="nl-NL" sz="20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cs typeface="Arial" charset="0"/>
              </a:rPr>
              <a:t>20 µg </a:t>
            </a:r>
            <a:r>
              <a:rPr lang="nl-NL" sz="2000" dirty="0" err="1">
                <a:solidFill>
                  <a:schemeClr val="tx1"/>
                </a:solidFill>
                <a:cs typeface="Arial" charset="0"/>
              </a:rPr>
              <a:t>ethinyl</a:t>
            </a:r>
            <a:r>
              <a:rPr lang="nl-NL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cs typeface="Arial" charset="0"/>
              </a:rPr>
              <a:t>estradiol</a:t>
            </a:r>
            <a:r>
              <a:rPr lang="nl-NL" sz="2000" dirty="0">
                <a:solidFill>
                  <a:schemeClr val="tx1"/>
                </a:solidFill>
                <a:cs typeface="Arial" charset="0"/>
              </a:rPr>
              <a:t> (EE)</a:t>
            </a:r>
            <a:r>
              <a:rPr lang="nl-NL" sz="2000" dirty="0">
                <a:solidFill>
                  <a:schemeClr val="tx1"/>
                </a:solidFill>
              </a:rPr>
              <a:t>/ 100 </a:t>
            </a:r>
            <a:r>
              <a:rPr lang="nl-NL" sz="2000" dirty="0" smtClean="0">
                <a:solidFill>
                  <a:schemeClr val="tx1"/>
                </a:solidFill>
              </a:rPr>
              <a:t>µg </a:t>
            </a:r>
            <a:r>
              <a:rPr lang="nl-NL" sz="2000" dirty="0" err="1">
                <a:solidFill>
                  <a:schemeClr val="tx1"/>
                </a:solidFill>
              </a:rPr>
              <a:t>levonorgestrel</a:t>
            </a:r>
            <a:r>
              <a:rPr lang="nl-NL" sz="2000" dirty="0">
                <a:solidFill>
                  <a:schemeClr val="tx1"/>
                </a:solidFill>
              </a:rPr>
              <a:t> (</a:t>
            </a:r>
            <a:r>
              <a:rPr lang="nl-NL" sz="2000" dirty="0" err="1">
                <a:solidFill>
                  <a:schemeClr val="tx1"/>
                </a:solidFill>
              </a:rPr>
              <a:t>Lng</a:t>
            </a:r>
            <a:r>
              <a:rPr lang="nl-NL" sz="2000" dirty="0">
                <a:solidFill>
                  <a:schemeClr val="tx1"/>
                </a:solidFill>
              </a:rPr>
              <a:t>) 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nl-NL" sz="2000" dirty="0">
                <a:solidFill>
                  <a:schemeClr val="tx1"/>
                </a:solidFill>
              </a:rPr>
              <a:t> 50 mg DHEA (n=55) 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nl-NL" sz="2000" dirty="0">
                <a:solidFill>
                  <a:schemeClr val="tx1"/>
                </a:solidFill>
              </a:rPr>
              <a:t> placebo (n=55)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nl-NL" sz="2000" dirty="0" err="1">
                <a:solidFill>
                  <a:schemeClr val="tx1"/>
                </a:solidFill>
              </a:rPr>
              <a:t>Microgynon</a:t>
            </a:r>
            <a:r>
              <a:rPr lang="nl-NL" sz="2000" dirty="0">
                <a:solidFill>
                  <a:schemeClr val="tx1"/>
                </a:solidFill>
              </a:rPr>
              <a:t> 30</a:t>
            </a:r>
            <a:r>
              <a:rPr lang="nl-NL" sz="2000" baseline="30000" dirty="0">
                <a:solidFill>
                  <a:schemeClr val="tx1"/>
                </a:solidFill>
                <a:cs typeface="Arial" charset="0"/>
              </a:rPr>
              <a:t>® </a:t>
            </a:r>
            <a:r>
              <a:rPr lang="nl-NL" sz="20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cs typeface="Arial" charset="0"/>
              </a:rPr>
              <a:t>30 µg </a:t>
            </a:r>
            <a:r>
              <a:rPr lang="nl-NL" sz="2000" dirty="0">
                <a:solidFill>
                  <a:schemeClr val="tx1"/>
                </a:solidFill>
                <a:cs typeface="Arial" charset="0"/>
              </a:rPr>
              <a:t>EE</a:t>
            </a:r>
            <a:r>
              <a:rPr lang="nl-NL" sz="2000" dirty="0">
                <a:solidFill>
                  <a:schemeClr val="tx1"/>
                </a:solidFill>
              </a:rPr>
              <a:t>/ 150 </a:t>
            </a:r>
            <a:r>
              <a:rPr lang="nl-NL" sz="2000" dirty="0" smtClean="0">
                <a:solidFill>
                  <a:schemeClr val="tx1"/>
                </a:solidFill>
                <a:cs typeface="Arial" charset="0"/>
              </a:rPr>
              <a:t>µg </a:t>
            </a:r>
            <a:r>
              <a:rPr lang="nl-NL" sz="2000" dirty="0" err="1">
                <a:solidFill>
                  <a:schemeClr val="tx1"/>
                </a:solidFill>
                <a:cs typeface="Arial" charset="0"/>
              </a:rPr>
              <a:t>Lng</a:t>
            </a:r>
            <a:endParaRPr lang="nl-NL" sz="2000" dirty="0">
              <a:solidFill>
                <a:schemeClr val="tx1"/>
              </a:solidFill>
              <a:cs typeface="Arial" charset="0"/>
            </a:endParaRP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nl-NL" sz="2000" dirty="0">
                <a:solidFill>
                  <a:schemeClr val="tx1"/>
                </a:solidFill>
              </a:rPr>
              <a:t>50 mg DHEA (n=14)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nl-NL" sz="2000" dirty="0">
                <a:solidFill>
                  <a:schemeClr val="tx1"/>
                </a:solidFill>
                <a:cs typeface="Arial" charset="0"/>
              </a:rPr>
              <a:t>placebo (n=14)</a:t>
            </a: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l-N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6167</TotalTime>
  <Words>868</Words>
  <Application>Microsoft Office PowerPoint</Application>
  <PresentationFormat>Affichage à l'écran (4:3)</PresentationFormat>
  <Paragraphs>157</Paragraphs>
  <Slides>25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Times New Roman</vt:lpstr>
      <vt:lpstr>Swis721 BT</vt:lpstr>
      <vt:lpstr>Default Design</vt:lpstr>
      <vt:lpstr>Microsoft Office Excel-grafiek</vt:lpstr>
      <vt:lpstr>Document Microsoft Office Word 97 - 2003</vt:lpstr>
      <vt:lpstr>Introduction d’androgènes en  contraception orale  (Androgen  Restored Contraception-ARC)</vt:lpstr>
      <vt:lpstr>Rôle des androgènes</vt:lpstr>
      <vt:lpstr>Diapositive 3</vt:lpstr>
      <vt:lpstr>Fonction cognitive </vt:lpstr>
      <vt:lpstr>Rôle dans le comportement sexuel</vt:lpstr>
      <vt:lpstr>Certains traitements réduisent l’effet des androgènes</vt:lpstr>
      <vt:lpstr>Coenen CM, et al  Changes in androgens during treatment with four low-dose contraceptives. Contraception. 1996;53:171-6 </vt:lpstr>
      <vt:lpstr>ARC- AMUSA Study </vt:lpstr>
      <vt:lpstr>ARC - proof of concept </vt:lpstr>
      <vt:lpstr>ARC – proof of concept </vt:lpstr>
      <vt:lpstr>ARC – proof of concept (II)</vt:lpstr>
      <vt:lpstr>Study Title</vt:lpstr>
      <vt:lpstr>Study Objectives</vt:lpstr>
      <vt:lpstr>Study Design (I)</vt:lpstr>
      <vt:lpstr>Study Design (II)</vt:lpstr>
      <vt:lpstr>ARC-AMUSA Run-in Period </vt:lpstr>
      <vt:lpstr>Total Testosterone</vt:lpstr>
      <vt:lpstr>Free Testosterone</vt:lpstr>
      <vt:lpstr>SHBG</vt:lpstr>
      <vt:lpstr>Total T and SHBG</vt:lpstr>
      <vt:lpstr>Free T and SHBG</vt:lpstr>
      <vt:lpstr>Bioavailable Testosterone</vt:lpstr>
      <vt:lpstr>Androstanediol glucuronide</vt:lpstr>
      <vt:lpstr>DHEA-S</vt:lpstr>
      <vt:lpstr>Treatment Extension</vt:lpstr>
    </vt:vector>
  </TitlesOfParts>
  <Company>S&amp;BD International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Ward van Buul</dc:creator>
  <cp:lastModifiedBy>jmfoidart</cp:lastModifiedBy>
  <cp:revision>269</cp:revision>
  <dcterms:created xsi:type="dcterms:W3CDTF">2008-07-09T13:28:09Z</dcterms:created>
  <dcterms:modified xsi:type="dcterms:W3CDTF">2009-09-24T23:02:54Z</dcterms:modified>
</cp:coreProperties>
</file>