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74" r:id="rId3"/>
    <p:sldId id="259" r:id="rId4"/>
    <p:sldId id="260" r:id="rId5"/>
    <p:sldId id="261" r:id="rId6"/>
    <p:sldId id="270" r:id="rId7"/>
    <p:sldId id="279" r:id="rId8"/>
    <p:sldId id="280" r:id="rId9"/>
    <p:sldId id="281" r:id="rId10"/>
    <p:sldId id="282" r:id="rId11"/>
    <p:sldId id="283" r:id="rId12"/>
    <p:sldId id="269" r:id="rId13"/>
    <p:sldId id="297" r:id="rId14"/>
    <p:sldId id="293" r:id="rId15"/>
    <p:sldId id="295" r:id="rId16"/>
    <p:sldId id="294" r:id="rId17"/>
    <p:sldId id="298" r:id="rId18"/>
    <p:sldId id="301" r:id="rId19"/>
    <p:sldId id="299" r:id="rId20"/>
    <p:sldId id="303" r:id="rId21"/>
    <p:sldId id="304" r:id="rId22"/>
    <p:sldId id="300" r:id="rId23"/>
    <p:sldId id="305" r:id="rId24"/>
    <p:sldId id="309" r:id="rId25"/>
    <p:sldId id="310" r:id="rId26"/>
    <p:sldId id="308" r:id="rId27"/>
    <p:sldId id="312" r:id="rId28"/>
    <p:sldId id="291" r:id="rId29"/>
    <p:sldId id="292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65361-0EC6-41FE-AE19-0DD0CC35D6F4}" type="datetimeFigureOut">
              <a:rPr lang="fr-FR" smtClean="0"/>
              <a:pPr/>
              <a:t>24/09/2009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57B1D-4764-4A82-B06F-5C76C11D1F8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7B1D-4764-4A82-B06F-5C76C11D1F86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48B4-5CAF-4123-857B-99115D1FAA44}" type="slidenum">
              <a:rPr lang="fr-BE" smtClean="0"/>
              <a:pPr/>
              <a:t>10</a:t>
            </a:fld>
            <a:endParaRPr lang="fr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48B4-5CAF-4123-857B-99115D1FAA44}" type="slidenum">
              <a:rPr lang="fr-BE" smtClean="0"/>
              <a:pPr/>
              <a:t>11</a:t>
            </a:fld>
            <a:endParaRPr lang="fr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7B1D-4764-4A82-B06F-5C76C11D1F86}" type="slidenum">
              <a:rPr lang="fr-BE" smtClean="0"/>
              <a:pPr/>
              <a:t>12</a:t>
            </a:fld>
            <a:endParaRPr lang="fr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7B1D-4764-4A82-B06F-5C76C11D1F86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7B1D-4764-4A82-B06F-5C76C11D1F86}" type="slidenum">
              <a:rPr lang="fr-BE" smtClean="0"/>
              <a:pPr/>
              <a:t>14</a:t>
            </a:fld>
            <a:endParaRPr lang="fr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7B1D-4764-4A82-B06F-5C76C11D1F86}" type="slidenum">
              <a:rPr lang="fr-BE" smtClean="0"/>
              <a:pPr/>
              <a:t>15</a:t>
            </a:fld>
            <a:endParaRPr lang="fr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7B1D-4764-4A82-B06F-5C76C11D1F86}" type="slidenum">
              <a:rPr lang="fr-BE" smtClean="0"/>
              <a:pPr/>
              <a:t>16</a:t>
            </a:fld>
            <a:endParaRPr lang="fr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7B1D-4764-4A82-B06F-5C76C11D1F86}" type="slidenum">
              <a:rPr lang="fr-BE" smtClean="0"/>
              <a:pPr/>
              <a:t>17</a:t>
            </a:fld>
            <a:endParaRPr lang="fr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7B1D-4764-4A82-B06F-5C76C11D1F86}" type="slidenum">
              <a:rPr lang="fr-BE" smtClean="0"/>
              <a:pPr/>
              <a:t>18</a:t>
            </a:fld>
            <a:endParaRPr lang="fr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7B1D-4764-4A82-B06F-5C76C11D1F86}" type="slidenum">
              <a:rPr lang="fr-BE" smtClean="0"/>
              <a:pPr/>
              <a:t>19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48B4-5CAF-4123-857B-99115D1FAA44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7B1D-4764-4A82-B06F-5C76C11D1F86}" type="slidenum">
              <a:rPr lang="fr-BE" smtClean="0"/>
              <a:pPr/>
              <a:t>20</a:t>
            </a:fld>
            <a:endParaRPr lang="fr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7B1D-4764-4A82-B06F-5C76C11D1F86}" type="slidenum">
              <a:rPr lang="fr-BE" smtClean="0"/>
              <a:pPr/>
              <a:t>21</a:t>
            </a:fld>
            <a:endParaRPr lang="fr-B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7B1D-4764-4A82-B06F-5C76C11D1F86}" type="slidenum">
              <a:rPr lang="fr-BE" smtClean="0"/>
              <a:pPr/>
              <a:t>22</a:t>
            </a:fld>
            <a:endParaRPr lang="fr-B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7B1D-4764-4A82-B06F-5C76C11D1F86}" type="slidenum">
              <a:rPr lang="fr-BE" smtClean="0"/>
              <a:pPr/>
              <a:t>23</a:t>
            </a:fld>
            <a:endParaRPr lang="fr-B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7B1D-4764-4A82-B06F-5C76C11D1F86}" type="slidenum">
              <a:rPr lang="fr-BE" smtClean="0"/>
              <a:pPr/>
              <a:t>24</a:t>
            </a:fld>
            <a:endParaRPr lang="fr-B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7B1D-4764-4A82-B06F-5C76C11D1F86}" type="slidenum">
              <a:rPr lang="fr-BE" smtClean="0"/>
              <a:pPr/>
              <a:t>25</a:t>
            </a:fld>
            <a:endParaRPr lang="fr-B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7B1D-4764-4A82-B06F-5C76C11D1F86}" type="slidenum">
              <a:rPr lang="fr-BE" smtClean="0"/>
              <a:pPr/>
              <a:t>26</a:t>
            </a:fld>
            <a:endParaRPr lang="fr-B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7B1D-4764-4A82-B06F-5C76C11D1F86}" type="slidenum">
              <a:rPr lang="fr-BE" smtClean="0"/>
              <a:pPr/>
              <a:t>27</a:t>
            </a:fld>
            <a:endParaRPr lang="fr-B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48B4-5CAF-4123-857B-99115D1FAA44}" type="slidenum">
              <a:rPr lang="fr-BE" smtClean="0"/>
              <a:pPr/>
              <a:t>28</a:t>
            </a:fld>
            <a:endParaRPr lang="fr-B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48B4-5CAF-4123-857B-99115D1FAA44}" type="slidenum">
              <a:rPr lang="fr-BE" smtClean="0"/>
              <a:pPr/>
              <a:t>29</a:t>
            </a:fld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7B1D-4764-4A82-B06F-5C76C11D1F86}" type="slidenum">
              <a:rPr lang="fr-BE" smtClean="0"/>
              <a:pPr/>
              <a:t>3</a:t>
            </a:fld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7B1D-4764-4A82-B06F-5C76C11D1F86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7B1D-4764-4A82-B06F-5C76C11D1F86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7B1D-4764-4A82-B06F-5C76C11D1F86}" type="slidenum">
              <a:rPr lang="fr-BE" smtClean="0"/>
              <a:pPr/>
              <a:t>6</a:t>
            </a:fld>
            <a:endParaRPr lang="fr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48B4-5CAF-4123-857B-99115D1FAA44}" type="slidenum">
              <a:rPr lang="fr-BE" smtClean="0"/>
              <a:pPr/>
              <a:t>7</a:t>
            </a:fld>
            <a:endParaRPr lang="fr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48B4-5CAF-4123-857B-99115D1FAA44}" type="slidenum">
              <a:rPr lang="fr-BE" smtClean="0"/>
              <a:pPr/>
              <a:t>8</a:t>
            </a:fld>
            <a:endParaRPr lang="fr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48B4-5CAF-4123-857B-99115D1FAA44}" type="slidenum">
              <a:rPr lang="fr-BE" smtClean="0"/>
              <a:pPr/>
              <a:t>9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F76B-406A-47F3-9C08-9BA8DA0983D8}" type="datetimeFigureOut">
              <a:rPr lang="fr-FR" smtClean="0"/>
              <a:pPr/>
              <a:t>24/09/2009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CA3D550-B608-4345-B3D0-1107A96E499B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F76B-406A-47F3-9C08-9BA8DA0983D8}" type="datetimeFigureOut">
              <a:rPr lang="fr-FR" smtClean="0"/>
              <a:pPr/>
              <a:t>24/09/2009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3D550-B608-4345-B3D0-1107A96E499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CA3D550-B608-4345-B3D0-1107A96E499B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F76B-406A-47F3-9C08-9BA8DA0983D8}" type="datetimeFigureOut">
              <a:rPr lang="fr-FR" smtClean="0"/>
              <a:pPr/>
              <a:t>24/09/2009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F76B-406A-47F3-9C08-9BA8DA0983D8}" type="datetimeFigureOut">
              <a:rPr lang="fr-FR" smtClean="0"/>
              <a:pPr/>
              <a:t>24/09/2009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CA3D550-B608-4345-B3D0-1107A96E499B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F76B-406A-47F3-9C08-9BA8DA0983D8}" type="datetimeFigureOut">
              <a:rPr lang="fr-FR" smtClean="0"/>
              <a:pPr/>
              <a:t>24/09/2009</a:t>
            </a:fld>
            <a:endParaRPr lang="fr-BE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CA3D550-B608-4345-B3D0-1107A96E499B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6D2F76B-406A-47F3-9C08-9BA8DA0983D8}" type="datetimeFigureOut">
              <a:rPr lang="fr-FR" smtClean="0"/>
              <a:pPr/>
              <a:t>24/09/2009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3D550-B608-4345-B3D0-1107A96E499B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F76B-406A-47F3-9C08-9BA8DA0983D8}" type="datetimeFigureOut">
              <a:rPr lang="fr-FR" smtClean="0"/>
              <a:pPr/>
              <a:t>24/09/2009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BE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CA3D550-B608-4345-B3D0-1107A96E499B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F76B-406A-47F3-9C08-9BA8DA0983D8}" type="datetimeFigureOut">
              <a:rPr lang="fr-FR" smtClean="0"/>
              <a:pPr/>
              <a:t>24/09/2009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CA3D550-B608-4345-B3D0-1107A96E499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F76B-406A-47F3-9C08-9BA8DA0983D8}" type="datetimeFigureOut">
              <a:rPr lang="fr-FR" smtClean="0"/>
              <a:pPr/>
              <a:t>24/09/2009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A3D550-B608-4345-B3D0-1107A96E499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CA3D550-B608-4345-B3D0-1107A96E499B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F76B-406A-47F3-9C08-9BA8DA0983D8}" type="datetimeFigureOut">
              <a:rPr lang="fr-FR" smtClean="0"/>
              <a:pPr/>
              <a:t>24/09/2009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CA3D550-B608-4345-B3D0-1107A96E499B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6D2F76B-406A-47F3-9C08-9BA8DA0983D8}" type="datetimeFigureOut">
              <a:rPr lang="fr-FR" smtClean="0"/>
              <a:pPr/>
              <a:t>24/09/2009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6D2F76B-406A-47F3-9C08-9BA8DA0983D8}" type="datetimeFigureOut">
              <a:rPr lang="fr-FR" smtClean="0"/>
              <a:pPr/>
              <a:t>24/09/2009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B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CA3D550-B608-4345-B3D0-1107A96E499B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7579200?ordinalpos=11&amp;itool=EntrezSystem2.PEntrez.Pubmed.Pubmed_ResultsPanel.Pubmed_DefaultReportPanel.Pubmed_RVDocSu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nature.com/nrd/journal/v3/n1/images/nrd1283-f4.jpg" TargetMode="External"/><Relationship Id="rId5" Type="http://schemas.openxmlformats.org/officeDocument/2006/relationships/image" Target="../media/image5.jpeg"/><Relationship Id="rId4" Type="http://schemas.openxmlformats.org/officeDocument/2006/relationships/image" Target="http://scienceblogs.com/clock/upload/2006/11/a2%20steroid-receptor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BE" sz="3200" dirty="0" smtClean="0"/>
              <a:t>Place des </a:t>
            </a:r>
            <a:r>
              <a:rPr lang="fr-BE" sz="3200" dirty="0" err="1" smtClean="0"/>
              <a:t>SPRMs</a:t>
            </a:r>
            <a:r>
              <a:rPr lang="fr-BE" sz="3200" dirty="0" smtClean="0"/>
              <a:t> en contraception</a:t>
            </a:r>
            <a:endParaRPr lang="fr-BE" sz="32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XIIèmes</a:t>
            </a:r>
            <a:r>
              <a:rPr lang="fr-BE" dirty="0" smtClean="0"/>
              <a:t> Journées Liégeoises de Gynécologie Obstétrique</a:t>
            </a:r>
            <a:br>
              <a:rPr lang="fr-BE" dirty="0" smtClean="0"/>
            </a:br>
            <a:endParaRPr lang="fr-BE" dirty="0"/>
          </a:p>
        </p:txBody>
      </p:sp>
      <p:pic>
        <p:nvPicPr>
          <p:cNvPr id="5" name="Picture 1029" descr="http://www.cief.info/archives/congres_2004/images/UL_bla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072074"/>
            <a:ext cx="1027112" cy="11049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28662" y="4352960"/>
            <a:ext cx="7056438" cy="40767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14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lvl="0" algn="ct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kumimoji="0" lang="fr-FR" sz="11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fr-FR" sz="1100" b="1" i="0" u="none" strike="noStrike" kern="1200" cap="all" spc="250" normalizeH="0" baseline="0" noProof="0" dirty="0" err="1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Pintiaux</a:t>
            </a:r>
            <a:r>
              <a:rPr kumimoji="0" lang="fr-FR" sz="11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JM </a:t>
            </a:r>
            <a:r>
              <a:rPr kumimoji="0" lang="fr-FR" sz="1100" b="1" i="0" u="none" strike="noStrike" kern="1200" cap="all" spc="250" normalizeH="0" baseline="0" noProof="0" dirty="0" err="1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Foidart</a:t>
            </a:r>
            <a:r>
              <a:rPr lang="fr-FR" sz="1100" b="1" cap="all" spc="250" dirty="0" smtClean="0">
                <a:solidFill>
                  <a:srgbClr val="5F5F5F"/>
                </a:solidFill>
              </a:rPr>
              <a:t>, </a:t>
            </a:r>
            <a:r>
              <a:rPr lang="fr-FR" sz="1100" b="1" cap="all" spc="250" dirty="0" err="1" smtClean="0">
                <a:solidFill>
                  <a:srgbClr val="5F5F5F"/>
                </a:solidFill>
              </a:rPr>
              <a:t>NChabbert</a:t>
            </a:r>
            <a:r>
              <a:rPr lang="fr-FR" sz="1100" b="1" cap="all" spc="250" dirty="0" smtClean="0">
                <a:solidFill>
                  <a:srgbClr val="5F5F5F"/>
                </a:solidFill>
              </a:rPr>
              <a:t>-Buffet</a:t>
            </a:r>
            <a:r>
              <a:rPr lang="fr-FR" sz="1100" b="1" cap="all" spc="250" dirty="0" smtClean="0">
                <a:solidFill>
                  <a:srgbClr val="5F5F5F"/>
                </a:solidFill>
              </a:rPr>
              <a:t>, </a:t>
            </a:r>
            <a:r>
              <a:rPr kumimoji="0" lang="fr-FR" sz="11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 Bouchard  </a:t>
            </a:r>
          </a:p>
          <a:p>
            <a:pPr lvl="0" algn="ctr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fr-FR" sz="1100" b="1" cap="all" spc="250" dirty="0" smtClean="0">
              <a:solidFill>
                <a:srgbClr val="5F5F5F"/>
              </a:solidFill>
            </a:endParaRPr>
          </a:p>
          <a:p>
            <a:pPr lvl="0" algn="ct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kumimoji="0" lang="fr-FR" sz="11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 le groupe d’étude du VA 2914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11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APHP/UPMC- </a:t>
            </a:r>
            <a:r>
              <a:rPr kumimoji="0" lang="fr-FR" sz="1100" b="1" i="0" u="none" strike="noStrike" kern="1200" cap="all" spc="250" normalizeH="0" baseline="0" noProof="0" dirty="0" err="1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ULg</a:t>
            </a:r>
            <a:endParaRPr kumimoji="0" lang="fr-FR" sz="1100" b="1" i="0" u="none" strike="noStrike" kern="1200" cap="all" spc="25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11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11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Paris-Liège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fr-FR" sz="1100" b="1" i="0" u="none" strike="noStrike" kern="1200" cap="all" spc="25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 err="1" smtClean="0"/>
              <a:t>Why</a:t>
            </a:r>
            <a:r>
              <a:rPr lang="fr-BE" b="1" dirty="0" smtClean="0"/>
              <a:t> the </a:t>
            </a:r>
            <a:r>
              <a:rPr lang="fr-BE" b="1" dirty="0" err="1" smtClean="0"/>
              <a:t>need</a:t>
            </a:r>
            <a:r>
              <a:rPr lang="fr-BE" b="1" dirty="0" smtClean="0"/>
              <a:t> of a new class of </a:t>
            </a:r>
            <a:r>
              <a:rPr lang="fr-BE" b="1" dirty="0" err="1" smtClean="0"/>
              <a:t>steroids</a:t>
            </a:r>
            <a:r>
              <a:rPr lang="fr-BE" b="1" dirty="0" smtClean="0"/>
              <a:t> ?</a:t>
            </a:r>
            <a:endParaRPr lang="fr-BE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BE" dirty="0" smtClean="0"/>
              <a:t>To </a:t>
            </a:r>
            <a:r>
              <a:rPr lang="fr-BE" dirty="0" err="1" smtClean="0"/>
              <a:t>develop</a:t>
            </a:r>
            <a:r>
              <a:rPr lang="fr-BE" dirty="0" smtClean="0"/>
              <a:t> an </a:t>
            </a:r>
            <a:r>
              <a:rPr lang="fr-BE" dirty="0" err="1" smtClean="0"/>
              <a:t>estrogen</a:t>
            </a:r>
            <a:r>
              <a:rPr lang="fr-BE" dirty="0" smtClean="0"/>
              <a:t>-free contraception</a:t>
            </a:r>
          </a:p>
          <a:p>
            <a:r>
              <a:rPr lang="fr-BE" dirty="0" smtClean="0"/>
              <a:t>To </a:t>
            </a:r>
            <a:r>
              <a:rPr lang="fr-BE" dirty="0" err="1" smtClean="0"/>
              <a:t>avoid</a:t>
            </a:r>
            <a:r>
              <a:rPr lang="fr-BE" dirty="0" smtClean="0"/>
              <a:t> </a:t>
            </a:r>
            <a:r>
              <a:rPr lang="fr-BE" dirty="0" err="1" smtClean="0"/>
              <a:t>progestin</a:t>
            </a:r>
            <a:endParaRPr lang="fr-BE" dirty="0" smtClean="0"/>
          </a:p>
          <a:p>
            <a:r>
              <a:rPr lang="fr-BE" dirty="0" smtClean="0"/>
              <a:t>To </a:t>
            </a:r>
            <a:r>
              <a:rPr lang="fr-BE" dirty="0" err="1" smtClean="0"/>
              <a:t>treat</a:t>
            </a:r>
            <a:r>
              <a:rPr lang="fr-BE" dirty="0" smtClean="0"/>
              <a:t> </a:t>
            </a:r>
            <a:r>
              <a:rPr lang="fr-BE" dirty="0" err="1" smtClean="0"/>
              <a:t>gynaecological</a:t>
            </a:r>
            <a:r>
              <a:rPr lang="fr-BE" dirty="0" smtClean="0"/>
              <a:t> </a:t>
            </a:r>
            <a:r>
              <a:rPr lang="fr-BE" dirty="0" err="1" smtClean="0"/>
              <a:t>diseases</a:t>
            </a:r>
            <a:r>
              <a:rPr lang="fr-BE" dirty="0" smtClean="0"/>
              <a:t> (</a:t>
            </a:r>
            <a:r>
              <a:rPr lang="fr-BE" dirty="0" err="1" smtClean="0"/>
              <a:t>myoma</a:t>
            </a:r>
            <a:r>
              <a:rPr lang="fr-BE" dirty="0" smtClean="0"/>
              <a:t> , 								</a:t>
            </a:r>
            <a:r>
              <a:rPr lang="fr-BE" dirty="0" err="1" smtClean="0"/>
              <a:t>endometriosis</a:t>
            </a:r>
            <a:r>
              <a:rPr lang="fr-BE" dirty="0" smtClean="0"/>
              <a:t>)</a:t>
            </a:r>
          </a:p>
          <a:p>
            <a:r>
              <a:rPr lang="fr-BE" dirty="0" smtClean="0"/>
              <a:t>To </a:t>
            </a:r>
            <a:r>
              <a:rPr lang="fr-BE" dirty="0" err="1" smtClean="0"/>
              <a:t>treat</a:t>
            </a:r>
            <a:r>
              <a:rPr lang="fr-BE" dirty="0" smtClean="0"/>
              <a:t> or to </a:t>
            </a:r>
            <a:r>
              <a:rPr lang="fr-BE" dirty="0" err="1" smtClean="0"/>
              <a:t>prevent</a:t>
            </a:r>
            <a:r>
              <a:rPr lang="fr-BE" dirty="0" smtClean="0"/>
              <a:t> </a:t>
            </a:r>
            <a:r>
              <a:rPr lang="fr-BE" dirty="0" err="1" smtClean="0"/>
              <a:t>breast</a:t>
            </a:r>
            <a:r>
              <a:rPr lang="fr-BE" dirty="0" smtClean="0"/>
              <a:t> cancer</a:t>
            </a:r>
          </a:p>
        </p:txBody>
      </p:sp>
      <p:pic>
        <p:nvPicPr>
          <p:cNvPr id="4" name="Picture 2" descr="E:\Image_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018364"/>
            <a:ext cx="3494884" cy="2621163"/>
          </a:xfrm>
          <a:prstGeom prst="rect">
            <a:avLst/>
          </a:prstGeom>
          <a:noFill/>
        </p:spPr>
      </p:pic>
      <p:pic>
        <p:nvPicPr>
          <p:cNvPr id="5" name="Picture 4" descr="Image_0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00099" y="4071942"/>
            <a:ext cx="3328195" cy="24961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428604"/>
            <a:ext cx="8534400" cy="1214446"/>
          </a:xfrm>
        </p:spPr>
        <p:txBody>
          <a:bodyPr>
            <a:noAutofit/>
          </a:bodyPr>
          <a:lstStyle/>
          <a:p>
            <a:r>
              <a:rPr lang="fr-BE" sz="4000" b="1" dirty="0" err="1" smtClean="0"/>
              <a:t>Avoid</a:t>
            </a:r>
            <a:r>
              <a:rPr lang="fr-BE" sz="4000" b="1" dirty="0" smtClean="0"/>
              <a:t> The </a:t>
            </a:r>
            <a:r>
              <a:rPr lang="fr-BE" sz="4000" b="1" dirty="0" err="1" smtClean="0"/>
              <a:t>Progestins</a:t>
            </a:r>
            <a:r>
              <a:rPr lang="fr-BE" sz="4000" b="1" dirty="0" smtClean="0"/>
              <a:t> </a:t>
            </a:r>
            <a:br>
              <a:rPr lang="fr-BE" sz="4000" b="1" dirty="0" smtClean="0"/>
            </a:br>
            <a:endParaRPr lang="fr-BE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2000240"/>
            <a:ext cx="8503920" cy="4098808"/>
          </a:xfrm>
        </p:spPr>
        <p:txBody>
          <a:bodyPr>
            <a:normAutofit/>
          </a:bodyPr>
          <a:lstStyle/>
          <a:p>
            <a:r>
              <a:rPr lang="fr-BE" sz="3200" dirty="0" err="1" smtClean="0"/>
              <a:t>Breast</a:t>
            </a:r>
            <a:r>
              <a:rPr lang="fr-BE" sz="3200" dirty="0" smtClean="0"/>
              <a:t> </a:t>
            </a:r>
            <a:r>
              <a:rPr lang="fr-BE" sz="3200" dirty="0" err="1" smtClean="0"/>
              <a:t>effect</a:t>
            </a:r>
            <a:endParaRPr lang="fr-BE" sz="3200" dirty="0" smtClean="0"/>
          </a:p>
          <a:p>
            <a:r>
              <a:rPr lang="en-GB" sz="3200" dirty="0" smtClean="0"/>
              <a:t>Breakthrough bleeding </a:t>
            </a:r>
          </a:p>
          <a:p>
            <a:r>
              <a:rPr lang="en-GB" sz="3200" dirty="0" smtClean="0"/>
              <a:t>Bloating</a:t>
            </a:r>
          </a:p>
          <a:p>
            <a:r>
              <a:rPr lang="en-GB" sz="3200" dirty="0" smtClean="0"/>
              <a:t>Mood changes </a:t>
            </a:r>
          </a:p>
          <a:p>
            <a:r>
              <a:rPr lang="en-GB" sz="3200" dirty="0" smtClean="0"/>
              <a:t>Acne, </a:t>
            </a:r>
            <a:r>
              <a:rPr lang="en-GB" sz="3200" dirty="0" err="1" smtClean="0"/>
              <a:t>hirsutism</a:t>
            </a:r>
            <a:endParaRPr lang="en-GB" sz="3200" dirty="0" smtClean="0"/>
          </a:p>
          <a:p>
            <a:r>
              <a:rPr lang="en-GB" sz="3200" dirty="0" smtClean="0"/>
              <a:t>Cardiovascular effects</a:t>
            </a:r>
            <a:endParaRPr lang="fr-BE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34400" cy="857256"/>
          </a:xfrm>
        </p:spPr>
        <p:txBody>
          <a:bodyPr>
            <a:noAutofit/>
          </a:bodyPr>
          <a:lstStyle/>
          <a:p>
            <a:r>
              <a:rPr lang="fr-BE" sz="3200" b="1" dirty="0" smtClean="0"/>
              <a:t>Contraceptive </a:t>
            </a:r>
            <a:r>
              <a:rPr lang="fr-BE" sz="3200" b="1" dirty="0" err="1" smtClean="0"/>
              <a:t>Mechanisms</a:t>
            </a:r>
            <a:r>
              <a:rPr lang="fr-BE" sz="3200" b="1" dirty="0" smtClean="0"/>
              <a:t> of </a:t>
            </a:r>
            <a:r>
              <a:rPr lang="fr-BE" sz="3200" b="1" dirty="0" err="1" smtClean="0"/>
              <a:t>SPRMs</a:t>
            </a:r>
            <a:endParaRPr lang="fr-BE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000232" y="2071678"/>
            <a:ext cx="6805440" cy="4027370"/>
          </a:xfrm>
        </p:spPr>
        <p:txBody>
          <a:bodyPr/>
          <a:lstStyle/>
          <a:p>
            <a:r>
              <a:rPr lang="fr-BE" dirty="0" smtClean="0"/>
              <a:t> </a:t>
            </a:r>
            <a:r>
              <a:rPr lang="fr-BE" sz="3600" dirty="0" smtClean="0"/>
              <a:t>Inhibition of LH </a:t>
            </a:r>
            <a:r>
              <a:rPr lang="fr-BE" sz="3600" dirty="0" err="1" smtClean="0"/>
              <a:t>peak</a:t>
            </a:r>
            <a:endParaRPr lang="fr-BE" sz="3600" dirty="0" smtClean="0"/>
          </a:p>
          <a:p>
            <a:r>
              <a:rPr lang="fr-BE" sz="3600" dirty="0" smtClean="0"/>
              <a:t>Inhibition  of </a:t>
            </a:r>
            <a:r>
              <a:rPr lang="fr-BE" sz="3600" dirty="0" err="1" smtClean="0"/>
              <a:t>follicle</a:t>
            </a:r>
            <a:r>
              <a:rPr lang="fr-BE" sz="3600" dirty="0" smtClean="0"/>
              <a:t> rupture</a:t>
            </a:r>
          </a:p>
          <a:p>
            <a:r>
              <a:rPr lang="fr-BE" sz="3600" dirty="0" err="1" smtClean="0"/>
              <a:t>Endometrial</a:t>
            </a:r>
            <a:r>
              <a:rPr lang="fr-BE" sz="3600" dirty="0" smtClean="0"/>
              <a:t> action</a:t>
            </a:r>
            <a:endParaRPr lang="fr-BE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1357290" y="3357562"/>
            <a:ext cx="6480174" cy="1673225"/>
          </a:xfrm>
        </p:spPr>
        <p:txBody>
          <a:bodyPr>
            <a:normAutofit fontScale="47500" lnSpcReduction="20000"/>
          </a:bodyPr>
          <a:lstStyle/>
          <a:p>
            <a:r>
              <a:rPr lang="fr-BE" sz="5800" dirty="0" err="1" smtClean="0"/>
              <a:t>Mifepristone</a:t>
            </a:r>
            <a:r>
              <a:rPr lang="fr-BE" sz="5800" dirty="0" smtClean="0"/>
              <a:t> (RU 486)</a:t>
            </a:r>
            <a:r>
              <a:rPr lang="fr-BE" sz="4600" dirty="0" smtClean="0"/>
              <a:t>	</a:t>
            </a:r>
          </a:p>
          <a:p>
            <a:r>
              <a:rPr lang="fr-BE" sz="46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fr-BE" sz="36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Jin J, 2005 ; WHO, 1999</a:t>
            </a:r>
            <a:endParaRPr lang="fr-BE" sz="3600" i="1" dirty="0" smtClean="0"/>
          </a:p>
          <a:p>
            <a:endParaRPr lang="fr-BE" dirty="0" smtClean="0"/>
          </a:p>
          <a:p>
            <a:r>
              <a:rPr lang="fr-BE" sz="6700" dirty="0" smtClean="0"/>
              <a:t>VA 2914</a:t>
            </a:r>
            <a:r>
              <a:rPr lang="fr-BE" sz="67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r>
              <a:rPr lang="fr-BE" sz="3600" i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Creinin</a:t>
            </a:r>
            <a:r>
              <a:rPr lang="fr-BE" sz="36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M, 2006 </a:t>
            </a:r>
            <a:endParaRPr lang="fr-BE" sz="3600" i="1" dirty="0" smtClean="0"/>
          </a:p>
          <a:p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038212"/>
          </a:xfrm>
        </p:spPr>
        <p:txBody>
          <a:bodyPr/>
          <a:lstStyle/>
          <a:p>
            <a:r>
              <a:rPr lang="fr-BE" b="1" dirty="0" err="1" smtClean="0"/>
              <a:t>SPRMs</a:t>
            </a:r>
            <a:r>
              <a:rPr lang="fr-BE" b="1" dirty="0" smtClean="0"/>
              <a:t> and Emergency </a:t>
            </a:r>
            <a:r>
              <a:rPr lang="fr-BE" b="1" dirty="0" err="1" smtClean="0"/>
              <a:t>Pil</a:t>
            </a:r>
            <a:r>
              <a:rPr lang="fr-BE" dirty="0" err="1" smtClean="0"/>
              <a:t>l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 smtClean="0"/>
              <a:t>VA 2914 and Emergency Contraception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2000240"/>
            <a:ext cx="8503920" cy="4098808"/>
          </a:xfrm>
        </p:spPr>
        <p:txBody>
          <a:bodyPr/>
          <a:lstStyle/>
          <a:p>
            <a:pPr>
              <a:lnSpc>
                <a:spcPct val="90000"/>
              </a:lnSpc>
              <a:buFont typeface="Wingdings 2"/>
              <a:buChar char=""/>
              <a:defRPr/>
            </a:pPr>
            <a:r>
              <a:rPr lang="fr-BE" sz="2400" dirty="0" err="1" smtClean="0"/>
              <a:t>Randomised</a:t>
            </a:r>
            <a:r>
              <a:rPr lang="fr-BE" sz="2400" dirty="0" smtClean="0"/>
              <a:t> double </a:t>
            </a:r>
            <a:r>
              <a:rPr lang="fr-BE" sz="2400" dirty="0" err="1" smtClean="0"/>
              <a:t>blind</a:t>
            </a:r>
            <a:r>
              <a:rPr lang="fr-BE" sz="2400" dirty="0" smtClean="0"/>
              <a:t> trial</a:t>
            </a:r>
          </a:p>
          <a:p>
            <a:pPr>
              <a:lnSpc>
                <a:spcPct val="90000"/>
              </a:lnSpc>
              <a:buFont typeface="Wingdings 2"/>
              <a:buChar char=""/>
              <a:defRPr/>
            </a:pPr>
            <a:r>
              <a:rPr lang="fr-BE" sz="2400" dirty="0" smtClean="0"/>
              <a:t>1672 </a:t>
            </a:r>
            <a:r>
              <a:rPr lang="fr-BE" sz="2400" dirty="0" err="1" smtClean="0"/>
              <a:t>healthy</a:t>
            </a:r>
            <a:r>
              <a:rPr lang="fr-BE" sz="2400" dirty="0" smtClean="0"/>
              <a:t> </a:t>
            </a:r>
            <a:r>
              <a:rPr lang="fr-BE" sz="2400" dirty="0" err="1" smtClean="0"/>
              <a:t>women</a:t>
            </a:r>
            <a:r>
              <a:rPr lang="fr-BE" sz="2400" dirty="0" smtClean="0"/>
              <a:t>, </a:t>
            </a:r>
            <a:r>
              <a:rPr lang="fr-BE" sz="2400" dirty="0" err="1" smtClean="0"/>
              <a:t>with</a:t>
            </a:r>
            <a:r>
              <a:rPr lang="fr-BE" sz="2400" dirty="0" smtClean="0"/>
              <a:t> </a:t>
            </a:r>
            <a:r>
              <a:rPr lang="fr-BE" sz="2400" dirty="0" err="1" smtClean="0"/>
              <a:t>regular</a:t>
            </a:r>
            <a:r>
              <a:rPr lang="fr-BE" sz="2400" dirty="0" smtClean="0"/>
              <a:t> cycles </a:t>
            </a:r>
            <a:r>
              <a:rPr lang="fr-BE" sz="2400" dirty="0" err="1" smtClean="0"/>
              <a:t>seeking</a:t>
            </a:r>
            <a:r>
              <a:rPr lang="fr-BE" sz="2400" dirty="0" smtClean="0"/>
              <a:t> emergency contraception </a:t>
            </a:r>
            <a:r>
              <a:rPr lang="fr-BE" sz="2400" dirty="0" err="1" smtClean="0"/>
              <a:t>within</a:t>
            </a:r>
            <a:r>
              <a:rPr lang="fr-BE" sz="2400" dirty="0" smtClean="0"/>
              <a:t> 72h of UI</a:t>
            </a:r>
          </a:p>
          <a:p>
            <a:pPr>
              <a:lnSpc>
                <a:spcPct val="90000"/>
              </a:lnSpc>
              <a:buFont typeface="Wingdings 2"/>
              <a:buChar char=""/>
              <a:defRPr/>
            </a:pPr>
            <a:r>
              <a:rPr lang="fr-BE" sz="2400" dirty="0" smtClean="0"/>
              <a:t>50 </a:t>
            </a:r>
            <a:r>
              <a:rPr lang="fr-BE" sz="2400" dirty="0" err="1" smtClean="0"/>
              <a:t>mgr</a:t>
            </a:r>
            <a:r>
              <a:rPr lang="fr-BE" sz="2400" dirty="0" smtClean="0"/>
              <a:t> single dose VA 2914 + placebo 12h </a:t>
            </a:r>
            <a:r>
              <a:rPr lang="fr-BE" sz="2400" dirty="0" err="1" smtClean="0"/>
              <a:t>later</a:t>
            </a:r>
            <a:r>
              <a:rPr lang="fr-BE" sz="2400" dirty="0" smtClean="0"/>
              <a:t> </a:t>
            </a:r>
            <a:r>
              <a:rPr lang="fr-BE" sz="2400" i="1" dirty="0" smtClean="0"/>
              <a:t>versus </a:t>
            </a:r>
            <a:r>
              <a:rPr lang="fr-BE" sz="2400" dirty="0" err="1" smtClean="0"/>
              <a:t>two</a:t>
            </a:r>
            <a:r>
              <a:rPr lang="fr-BE" sz="2400" dirty="0" smtClean="0"/>
              <a:t> doses of 0.75 of LNG </a:t>
            </a:r>
            <a:r>
              <a:rPr lang="fr-BE" sz="2400" dirty="0" err="1" smtClean="0"/>
              <a:t>taken</a:t>
            </a:r>
            <a:r>
              <a:rPr lang="fr-BE" sz="2400" dirty="0" smtClean="0"/>
              <a:t> 12h </a:t>
            </a:r>
            <a:r>
              <a:rPr lang="fr-BE" sz="2400" dirty="0" err="1" smtClean="0"/>
              <a:t>apart</a:t>
            </a:r>
            <a:endParaRPr lang="fr-BE" sz="2400" dirty="0" smtClean="0"/>
          </a:p>
          <a:p>
            <a:pPr>
              <a:lnSpc>
                <a:spcPct val="90000"/>
              </a:lnSpc>
              <a:buFont typeface="Wingdings 2"/>
              <a:buChar char=""/>
              <a:defRPr/>
            </a:pPr>
            <a:r>
              <a:rPr lang="fr-BE" sz="2400" dirty="0" err="1" smtClean="0"/>
              <a:t>Primary</a:t>
            </a:r>
            <a:r>
              <a:rPr lang="fr-BE" sz="2400" dirty="0" smtClean="0"/>
              <a:t> </a:t>
            </a:r>
            <a:r>
              <a:rPr lang="fr-BE" sz="2400" dirty="0" err="1" smtClean="0"/>
              <a:t>outcome</a:t>
            </a:r>
            <a:r>
              <a:rPr lang="fr-BE" sz="2400" dirty="0" smtClean="0"/>
              <a:t> : </a:t>
            </a:r>
            <a:r>
              <a:rPr lang="fr-BE" sz="2400" dirty="0" err="1" smtClean="0"/>
              <a:t>pregnancy</a:t>
            </a:r>
            <a:r>
              <a:rPr lang="fr-BE" sz="2400" dirty="0" smtClean="0"/>
              <a:t> rate ; </a:t>
            </a:r>
            <a:r>
              <a:rPr lang="fr-BE" sz="2400" dirty="0" err="1" smtClean="0"/>
              <a:t>secondary</a:t>
            </a:r>
            <a:r>
              <a:rPr lang="fr-BE" sz="2400" dirty="0" smtClean="0"/>
              <a:t> </a:t>
            </a:r>
            <a:r>
              <a:rPr lang="fr-BE" sz="2400" dirty="0" err="1" smtClean="0"/>
              <a:t>outcome</a:t>
            </a:r>
            <a:r>
              <a:rPr lang="fr-BE" sz="2400" dirty="0" smtClean="0"/>
              <a:t> : </a:t>
            </a:r>
            <a:r>
              <a:rPr lang="fr-BE" sz="2400" dirty="0" err="1" smtClean="0"/>
              <a:t>side</a:t>
            </a:r>
            <a:r>
              <a:rPr lang="fr-BE" sz="2400" dirty="0" smtClean="0"/>
              <a:t> </a:t>
            </a:r>
            <a:r>
              <a:rPr lang="fr-BE" sz="2400" dirty="0" err="1" smtClean="0"/>
              <a:t>effects</a:t>
            </a:r>
            <a:r>
              <a:rPr lang="fr-BE" sz="2400" dirty="0" smtClean="0"/>
              <a:t> and </a:t>
            </a:r>
            <a:r>
              <a:rPr lang="fr-BE" sz="2400" dirty="0" err="1" smtClean="0"/>
              <a:t>delay</a:t>
            </a:r>
            <a:r>
              <a:rPr lang="fr-BE" sz="2400" dirty="0" smtClean="0"/>
              <a:t> in the </a:t>
            </a:r>
            <a:r>
              <a:rPr lang="fr-BE" sz="2400" dirty="0" err="1" smtClean="0"/>
              <a:t>onset</a:t>
            </a:r>
            <a:r>
              <a:rPr lang="fr-BE" sz="2400" dirty="0" smtClean="0"/>
              <a:t> of the </a:t>
            </a:r>
            <a:r>
              <a:rPr lang="fr-BE" sz="2400" dirty="0" err="1" smtClean="0"/>
              <a:t>next</a:t>
            </a:r>
            <a:r>
              <a:rPr lang="fr-BE" sz="2400" dirty="0" smtClean="0"/>
              <a:t> menses														 </a:t>
            </a:r>
            <a:r>
              <a:rPr lang="fr-BE" sz="1600" i="1" dirty="0" err="1" smtClean="0"/>
              <a:t>Creinin</a:t>
            </a:r>
            <a:r>
              <a:rPr lang="fr-BE" sz="1600" i="1" dirty="0" smtClean="0"/>
              <a:t> M, </a:t>
            </a:r>
            <a:r>
              <a:rPr lang="fr-BE" sz="1600" i="1" dirty="0" err="1" smtClean="0"/>
              <a:t>Obstetrics</a:t>
            </a:r>
            <a:r>
              <a:rPr lang="fr-BE" sz="1600" i="1" dirty="0" smtClean="0"/>
              <a:t>&amp;</a:t>
            </a:r>
            <a:r>
              <a:rPr lang="fr-BE" sz="1600" i="1" dirty="0" err="1" smtClean="0"/>
              <a:t>Gynecol</a:t>
            </a:r>
            <a:r>
              <a:rPr lang="fr-BE" sz="1600" i="1" dirty="0" smtClean="0"/>
              <a:t> 2006</a:t>
            </a:r>
            <a:r>
              <a:rPr lang="fr-BE" sz="2400" dirty="0" smtClean="0"/>
              <a:t> 	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500034" y="142852"/>
          <a:ext cx="8229600" cy="6443981"/>
        </p:xfrm>
        <a:graphic>
          <a:graphicData uri="http://schemas.openxmlformats.org/drawingml/2006/table">
            <a:tbl>
              <a:tblPr/>
              <a:tblGrid>
                <a:gridCol w="1993900"/>
                <a:gridCol w="804863"/>
                <a:gridCol w="806450"/>
                <a:gridCol w="757237"/>
                <a:gridCol w="804863"/>
                <a:gridCol w="725487"/>
                <a:gridCol w="806450"/>
                <a:gridCol w="804863"/>
                <a:gridCol w="725487"/>
              </a:tblGrid>
              <a:tr h="44450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Effectiveness</a:t>
                      </a: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of Drug </a:t>
                      </a:r>
                      <a:endParaRPr kumimoji="0" lang="fr-B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Based</a:t>
                      </a: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on the </a:t>
                      </a:r>
                      <a:r>
                        <a:rPr kumimoji="0" lang="fr-FR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Interval</a:t>
                      </a: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From</a:t>
                      </a: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Exposure</a:t>
                      </a: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to </a:t>
                      </a:r>
                      <a:r>
                        <a:rPr kumimoji="0" lang="fr-FR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Treatment</a:t>
                      </a:r>
                      <a:endParaRPr kumimoji="0" lang="fr-FR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Total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0-24 h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More than 24-48 h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More than 48-72 h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CDB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Levo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CDB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Levo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CDB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Levo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CBD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Levo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Exposed (n)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775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774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273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263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268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298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234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213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Expected pregnancies (n)*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47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42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19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14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14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16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14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12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Observed pregnancies (n)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7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13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4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Effectiveness (%, 95% CI)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85, 68-93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69, 46-82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100, N/E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71, 28-89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57, 6-81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81, 42-94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93, 52-99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50, 0-77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CDB, CDB-2914 </a:t>
                      </a:r>
                      <a:r>
                        <a:rPr kumimoji="0" lang="fr-F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users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; </a:t>
                      </a:r>
                      <a:r>
                        <a:rPr kumimoji="0" lang="fr-F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Levo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fr-F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levonorgestrel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; N/E, not estimable by </a:t>
                      </a:r>
                      <a:r>
                        <a:rPr kumimoji="0" lang="fr-F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method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used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* </a:t>
                      </a:r>
                      <a:r>
                        <a:rPr kumimoji="0" lang="fr-F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Calculated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by </a:t>
                      </a:r>
                      <a:r>
                        <a:rPr kumimoji="0" lang="fr-F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using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the </a:t>
                      </a:r>
                      <a:r>
                        <a:rPr kumimoji="0" lang="fr-F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estimated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date of ovulation and the single-</a:t>
                      </a:r>
                      <a:r>
                        <a:rPr kumimoji="0" lang="fr-F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day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pregnancy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probabilitiesusing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the </a:t>
                      </a:r>
                      <a:r>
                        <a:rPr kumimoji="0" lang="fr-F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pooled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recognized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pregnancies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 smtClean="0"/>
              <a:t>VA 2914 and Emergency Contraception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571644"/>
            <a:ext cx="8503920" cy="45720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fr-BE" b="1" dirty="0" err="1" smtClean="0"/>
              <a:t>Progesterone</a:t>
            </a:r>
            <a:r>
              <a:rPr lang="fr-BE" b="1" dirty="0" smtClean="0"/>
              <a:t> </a:t>
            </a:r>
            <a:r>
              <a:rPr lang="fr-BE" b="1" dirty="0" err="1" smtClean="0"/>
              <a:t>Receptor</a:t>
            </a:r>
            <a:r>
              <a:rPr lang="fr-BE" b="1" dirty="0" smtClean="0"/>
              <a:t> </a:t>
            </a:r>
            <a:r>
              <a:rPr lang="fr-BE" b="1" dirty="0" err="1" smtClean="0"/>
              <a:t>Modulator</a:t>
            </a:r>
            <a:r>
              <a:rPr lang="fr-BE" b="1" dirty="0" smtClean="0"/>
              <a:t> for Emergency Contraception </a:t>
            </a:r>
            <a:r>
              <a:rPr lang="fr-BE" b="1" dirty="0" err="1" smtClean="0"/>
              <a:t>at</a:t>
            </a:r>
            <a:r>
              <a:rPr lang="fr-BE" b="1" dirty="0" smtClean="0"/>
              <a:t> least as effective as LNG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fr-BE" b="1" dirty="0" smtClean="0"/>
              <a:t>VA2914 : trend of </a:t>
            </a:r>
            <a:r>
              <a:rPr lang="fr-BE" b="1" dirty="0" err="1" smtClean="0"/>
              <a:t>higher</a:t>
            </a:r>
            <a:r>
              <a:rPr lang="fr-BE" b="1" dirty="0" smtClean="0"/>
              <a:t> global </a:t>
            </a:r>
            <a:r>
              <a:rPr lang="fr-BE" b="1" dirty="0" err="1" smtClean="0"/>
              <a:t>effectiveness</a:t>
            </a:r>
            <a:r>
              <a:rPr lang="fr-BE" b="1" dirty="0" smtClean="0"/>
              <a:t> but best </a:t>
            </a:r>
            <a:r>
              <a:rPr lang="fr-BE" b="1" dirty="0" err="1" smtClean="0"/>
              <a:t>than</a:t>
            </a:r>
            <a:r>
              <a:rPr lang="fr-BE" b="1" dirty="0" smtClean="0"/>
              <a:t> LNG </a:t>
            </a:r>
            <a:r>
              <a:rPr lang="fr-BE" b="1" dirty="0" err="1" smtClean="0"/>
              <a:t>when</a:t>
            </a:r>
            <a:r>
              <a:rPr lang="fr-BE" b="1" dirty="0" smtClean="0"/>
              <a:t> </a:t>
            </a:r>
            <a:r>
              <a:rPr lang="fr-BE" b="1" dirty="0" err="1" smtClean="0"/>
              <a:t>intake</a:t>
            </a:r>
            <a:r>
              <a:rPr lang="fr-BE" b="1" dirty="0" smtClean="0"/>
              <a:t> &gt; 48h </a:t>
            </a:r>
            <a:r>
              <a:rPr lang="fr-BE" b="1" dirty="0" err="1" smtClean="0"/>
              <a:t>after</a:t>
            </a:r>
            <a:r>
              <a:rPr lang="fr-BE" b="1" dirty="0" smtClean="0"/>
              <a:t> </a:t>
            </a:r>
            <a:r>
              <a:rPr lang="fr-BE" b="1" dirty="0" err="1" smtClean="0"/>
              <a:t>unprotected</a:t>
            </a:r>
            <a:r>
              <a:rPr lang="fr-BE" b="1" dirty="0" smtClean="0"/>
              <a:t> intercourse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fr-BE" b="1" dirty="0" smtClean="0"/>
              <a:t>VA2914 effective </a:t>
            </a:r>
            <a:r>
              <a:rPr lang="fr-BE" b="1" dirty="0" err="1" smtClean="0"/>
              <a:t>also</a:t>
            </a:r>
            <a:r>
              <a:rPr lang="fr-BE" b="1" dirty="0" smtClean="0"/>
              <a:t> </a:t>
            </a:r>
            <a:r>
              <a:rPr lang="fr-BE" b="1" dirty="0" err="1" smtClean="0"/>
              <a:t>after</a:t>
            </a:r>
            <a:r>
              <a:rPr lang="fr-BE" b="1" dirty="0" smtClean="0"/>
              <a:t> ovulation 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fr-BE" b="1" dirty="0" err="1" smtClean="0"/>
              <a:t>Mild</a:t>
            </a:r>
            <a:r>
              <a:rPr lang="fr-BE" b="1" dirty="0" smtClean="0"/>
              <a:t> </a:t>
            </a:r>
            <a:r>
              <a:rPr lang="fr-BE" b="1" dirty="0" err="1" smtClean="0"/>
              <a:t>similar</a:t>
            </a:r>
            <a:r>
              <a:rPr lang="fr-BE" b="1" dirty="0" smtClean="0"/>
              <a:t> </a:t>
            </a:r>
            <a:r>
              <a:rPr lang="fr-BE" b="1" dirty="0" err="1" smtClean="0"/>
              <a:t>side</a:t>
            </a:r>
            <a:r>
              <a:rPr lang="fr-BE" b="1" dirty="0" smtClean="0"/>
              <a:t> </a:t>
            </a:r>
            <a:r>
              <a:rPr lang="fr-BE" b="1" dirty="0" err="1" smtClean="0"/>
              <a:t>effects</a:t>
            </a:r>
            <a:endParaRPr lang="fr-BE" b="1" dirty="0" smtClean="0"/>
          </a:p>
          <a:p>
            <a:pPr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fr-BE" b="1" dirty="0" smtClean="0"/>
              <a:t>Adverse </a:t>
            </a:r>
            <a:r>
              <a:rPr lang="fr-BE" b="1" dirty="0" err="1" smtClean="0"/>
              <a:t>effect</a:t>
            </a:r>
            <a:r>
              <a:rPr lang="fr-BE" b="1" dirty="0" smtClean="0"/>
              <a:t> : </a:t>
            </a:r>
            <a:r>
              <a:rPr lang="fr-BE" b="1" dirty="0" err="1" smtClean="0"/>
              <a:t>delay</a:t>
            </a:r>
            <a:r>
              <a:rPr lang="fr-BE" b="1" dirty="0" smtClean="0"/>
              <a:t> of menses (</a:t>
            </a:r>
            <a:r>
              <a:rPr lang="fr-BE" b="1" dirty="0" err="1" smtClean="0"/>
              <a:t>increased</a:t>
            </a:r>
            <a:r>
              <a:rPr lang="fr-BE" b="1" dirty="0" smtClean="0"/>
              <a:t> </a:t>
            </a:r>
            <a:r>
              <a:rPr lang="fr-BE" b="1" dirty="0" err="1" smtClean="0"/>
              <a:t>risk</a:t>
            </a:r>
            <a:r>
              <a:rPr lang="fr-BE" b="1" dirty="0" smtClean="0"/>
              <a:t> of </a:t>
            </a:r>
            <a:r>
              <a:rPr lang="fr-BE" b="1" dirty="0" err="1" smtClean="0"/>
              <a:t>late</a:t>
            </a:r>
            <a:r>
              <a:rPr lang="fr-BE" b="1" dirty="0" smtClean="0"/>
              <a:t> ovulation and </a:t>
            </a:r>
            <a:r>
              <a:rPr lang="fr-BE" b="1" dirty="0" err="1" smtClean="0"/>
              <a:t>worry</a:t>
            </a:r>
            <a:r>
              <a:rPr lang="fr-BE" b="1" dirty="0" smtClean="0"/>
              <a:t> about an </a:t>
            </a:r>
            <a:r>
              <a:rPr lang="fr-BE" b="1" dirty="0" err="1" smtClean="0"/>
              <a:t>unintended</a:t>
            </a:r>
            <a:r>
              <a:rPr lang="fr-BE" b="1" dirty="0" smtClean="0"/>
              <a:t> </a:t>
            </a:r>
            <a:r>
              <a:rPr lang="fr-BE" b="1" dirty="0" err="1" smtClean="0"/>
              <a:t>pregnancy</a:t>
            </a:r>
            <a:r>
              <a:rPr lang="fr-BE" b="1" dirty="0" smtClean="0"/>
              <a:t>)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fr-BE" b="1" dirty="0" err="1" smtClean="0"/>
              <a:t>Advantage</a:t>
            </a:r>
            <a:r>
              <a:rPr lang="fr-BE" b="1" dirty="0" smtClean="0"/>
              <a:t> : VA2914 </a:t>
            </a:r>
            <a:r>
              <a:rPr lang="fr-BE" b="1" dirty="0" err="1" smtClean="0"/>
              <a:t>may</a:t>
            </a:r>
            <a:r>
              <a:rPr lang="fr-BE" b="1" dirty="0" smtClean="0"/>
              <a:t> </a:t>
            </a:r>
            <a:r>
              <a:rPr lang="fr-BE" b="1" dirty="0" err="1" smtClean="0"/>
              <a:t>be</a:t>
            </a:r>
            <a:r>
              <a:rPr lang="fr-BE" b="1" dirty="0" smtClean="0"/>
              <a:t> more </a:t>
            </a:r>
            <a:r>
              <a:rPr lang="fr-BE" b="1" dirty="0" err="1" smtClean="0"/>
              <a:t>efficacious</a:t>
            </a:r>
            <a:r>
              <a:rPr lang="fr-BE" b="1" dirty="0" smtClean="0"/>
              <a:t> </a:t>
            </a:r>
            <a:r>
              <a:rPr lang="fr-BE" b="1" dirty="0" err="1" smtClean="0"/>
              <a:t>than</a:t>
            </a:r>
            <a:r>
              <a:rPr lang="fr-BE" b="1" dirty="0" smtClean="0"/>
              <a:t> LNG for </a:t>
            </a:r>
            <a:r>
              <a:rPr lang="fr-BE" b="1" dirty="0" err="1" smtClean="0"/>
              <a:t>women</a:t>
            </a:r>
            <a:r>
              <a:rPr lang="fr-BE" b="1" dirty="0" smtClean="0"/>
              <a:t> </a:t>
            </a:r>
            <a:r>
              <a:rPr lang="fr-BE" b="1" dirty="0" err="1" smtClean="0"/>
              <a:t>who</a:t>
            </a:r>
            <a:r>
              <a:rPr lang="fr-BE" b="1" dirty="0" smtClean="0"/>
              <a:t> </a:t>
            </a:r>
            <a:r>
              <a:rPr lang="fr-BE" b="1" dirty="0" err="1" smtClean="0"/>
              <a:t>cannot</a:t>
            </a:r>
            <a:r>
              <a:rPr lang="fr-BE" b="1" dirty="0" smtClean="0"/>
              <a:t> </a:t>
            </a:r>
            <a:r>
              <a:rPr lang="fr-BE" b="1" dirty="0" err="1" smtClean="0"/>
              <a:t>obtain</a:t>
            </a:r>
            <a:r>
              <a:rPr lang="fr-BE" b="1" dirty="0" smtClean="0"/>
              <a:t> emergency contraception </a:t>
            </a:r>
            <a:r>
              <a:rPr lang="fr-BE" b="1" dirty="0" err="1" smtClean="0"/>
              <a:t>within</a:t>
            </a:r>
            <a:r>
              <a:rPr lang="fr-BE" b="1" dirty="0" smtClean="0"/>
              <a:t> 48h of </a:t>
            </a:r>
            <a:r>
              <a:rPr lang="fr-BE" b="1" dirty="0" err="1" smtClean="0"/>
              <a:t>exposure</a:t>
            </a:r>
            <a:r>
              <a:rPr lang="fr-BE" b="1" dirty="0" smtClean="0"/>
              <a:t>, </a:t>
            </a:r>
            <a:r>
              <a:rPr lang="fr-BE" b="1" dirty="0" err="1" smtClean="0"/>
              <a:t>less</a:t>
            </a:r>
            <a:r>
              <a:rPr lang="fr-BE" b="1" dirty="0" smtClean="0"/>
              <a:t> </a:t>
            </a:r>
            <a:r>
              <a:rPr lang="fr-BE" b="1" dirty="0" err="1" smtClean="0"/>
              <a:t>antiglucocorticoïd</a:t>
            </a:r>
            <a:r>
              <a:rPr lang="fr-BE" b="1" dirty="0" smtClean="0"/>
              <a:t> </a:t>
            </a:r>
            <a:r>
              <a:rPr lang="fr-BE" b="1" dirty="0" err="1" smtClean="0"/>
              <a:t>effect</a:t>
            </a:r>
            <a:r>
              <a:rPr lang="fr-BE" b="1" dirty="0" smtClean="0"/>
              <a:t> </a:t>
            </a:r>
            <a:r>
              <a:rPr lang="fr-BE" b="1" dirty="0" err="1" smtClean="0"/>
              <a:t>than</a:t>
            </a:r>
            <a:r>
              <a:rPr lang="fr-BE" b="1" dirty="0" smtClean="0"/>
              <a:t> </a:t>
            </a:r>
            <a:r>
              <a:rPr lang="fr-BE" b="1" dirty="0" err="1" smtClean="0"/>
              <a:t>mifepristone</a:t>
            </a:r>
            <a:endParaRPr lang="fr-BE" b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5786446" y="628652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4714876" y="6072206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 err="1" smtClean="0"/>
              <a:t>Creinin</a:t>
            </a:r>
            <a:r>
              <a:rPr lang="fr-BE" i="1" dirty="0" smtClean="0"/>
              <a:t> M, </a:t>
            </a:r>
            <a:r>
              <a:rPr lang="fr-BE" i="1" dirty="0" err="1" smtClean="0"/>
              <a:t>Obstetrics</a:t>
            </a:r>
            <a:r>
              <a:rPr lang="fr-BE" i="1" dirty="0" smtClean="0"/>
              <a:t> &amp; </a:t>
            </a:r>
            <a:r>
              <a:rPr lang="fr-BE" i="1" dirty="0" err="1" smtClean="0"/>
              <a:t>Gynecol</a:t>
            </a:r>
            <a:r>
              <a:rPr lang="fr-BE" i="1" dirty="0" smtClean="0"/>
              <a:t>  2006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1428728" y="3429000"/>
            <a:ext cx="6643734" cy="2643206"/>
          </a:xfrm>
        </p:spPr>
        <p:txBody>
          <a:bodyPr>
            <a:normAutofit fontScale="85000" lnSpcReduction="10000"/>
          </a:bodyPr>
          <a:lstStyle/>
          <a:p>
            <a:r>
              <a:rPr lang="fr-BE" sz="4200" dirty="0" err="1" smtClean="0"/>
              <a:t>Mifepristone</a:t>
            </a:r>
            <a:r>
              <a:rPr lang="fr-BE" sz="4200" dirty="0" smtClean="0"/>
              <a:t> </a:t>
            </a:r>
            <a:r>
              <a:rPr lang="fr-BE" sz="2800" dirty="0" smtClean="0"/>
              <a:t>(RU</a:t>
            </a:r>
            <a:r>
              <a:rPr lang="fr-BE" sz="4200" dirty="0" smtClean="0"/>
              <a:t> </a:t>
            </a:r>
            <a:r>
              <a:rPr lang="fr-BE" sz="2800" dirty="0" smtClean="0"/>
              <a:t>486)</a:t>
            </a:r>
            <a:r>
              <a:rPr lang="fr-BE" sz="4200" dirty="0" smtClean="0"/>
              <a:t>	</a:t>
            </a:r>
          </a:p>
          <a:p>
            <a:r>
              <a:rPr lang="fr-BE" sz="42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endParaRPr lang="fr-BE" sz="4200" i="1" dirty="0" smtClean="0"/>
          </a:p>
          <a:p>
            <a:endParaRPr lang="fr-BE" sz="4200" dirty="0" smtClean="0"/>
          </a:p>
          <a:p>
            <a:r>
              <a:rPr lang="fr-BE" sz="4200" dirty="0" smtClean="0"/>
              <a:t>VA 2914</a:t>
            </a:r>
            <a:r>
              <a:rPr lang="fr-BE" sz="4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86808" cy="1143008"/>
          </a:xfrm>
        </p:spPr>
        <p:txBody>
          <a:bodyPr/>
          <a:lstStyle/>
          <a:p>
            <a:r>
              <a:rPr lang="fr-BE" b="1" dirty="0" smtClean="0"/>
              <a:t> </a:t>
            </a:r>
            <a:r>
              <a:rPr lang="fr-BE" b="1" dirty="0" err="1" smtClean="0"/>
              <a:t>SPRMs</a:t>
            </a:r>
            <a:r>
              <a:rPr lang="fr-BE" b="1" dirty="0" smtClean="0"/>
              <a:t> &amp; Oral Contraception </a:t>
            </a:r>
            <a:endParaRPr lang="fr-B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 smtClean="0"/>
              <a:t>SPRMs</a:t>
            </a:r>
            <a:r>
              <a:rPr lang="fr-BE" b="1" dirty="0" smtClean="0"/>
              <a:t> &amp; Oral Contraception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BE" dirty="0" smtClean="0"/>
          </a:p>
          <a:p>
            <a:r>
              <a:rPr lang="fr-BE" dirty="0" err="1" smtClean="0"/>
              <a:t>Mifepristone</a:t>
            </a:r>
            <a:r>
              <a:rPr lang="fr-BE" dirty="0" smtClean="0"/>
              <a:t>  : 2 or 5 mg/</a:t>
            </a:r>
            <a:r>
              <a:rPr lang="fr-BE" dirty="0" err="1" smtClean="0"/>
              <a:t>day</a:t>
            </a:r>
            <a:r>
              <a:rPr lang="fr-BE" dirty="0" smtClean="0"/>
              <a:t> 										</a:t>
            </a:r>
            <a:r>
              <a:rPr lang="fr-BE" i="1" dirty="0" smtClean="0"/>
              <a:t>Brown 2002</a:t>
            </a:r>
          </a:p>
          <a:p>
            <a:r>
              <a:rPr lang="fr-BE" dirty="0" err="1" smtClean="0"/>
              <a:t>Mifepristone</a:t>
            </a:r>
            <a:r>
              <a:rPr lang="fr-BE" dirty="0" smtClean="0"/>
              <a:t> : 50 mg/</a:t>
            </a:r>
            <a:r>
              <a:rPr lang="fr-BE" dirty="0" err="1" smtClean="0"/>
              <a:t>week</a:t>
            </a:r>
            <a:r>
              <a:rPr lang="fr-BE" dirty="0" smtClean="0"/>
              <a:t>											</a:t>
            </a:r>
            <a:r>
              <a:rPr lang="fr-BE" i="1" dirty="0" smtClean="0"/>
              <a:t>Pei 2007</a:t>
            </a:r>
          </a:p>
          <a:p>
            <a:r>
              <a:rPr lang="fr-BE" dirty="0" smtClean="0"/>
              <a:t>VA 2914 : 5 mg/</a:t>
            </a:r>
            <a:r>
              <a:rPr lang="fr-BE" dirty="0" err="1" smtClean="0"/>
              <a:t>day</a:t>
            </a:r>
            <a:r>
              <a:rPr lang="fr-BE" dirty="0" smtClean="0"/>
              <a:t>												</a:t>
            </a:r>
            <a:r>
              <a:rPr lang="fr-BE" i="1" dirty="0" err="1" smtClean="0"/>
              <a:t>Chabbert</a:t>
            </a:r>
            <a:r>
              <a:rPr lang="fr-BE" i="1" dirty="0" smtClean="0"/>
              <a:t> 2007</a:t>
            </a:r>
            <a:endParaRPr lang="fr-BE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SPRMs</a:t>
            </a:r>
            <a:r>
              <a:rPr lang="fr-BE" dirty="0" smtClean="0"/>
              <a:t> and management of </a:t>
            </a:r>
            <a:r>
              <a:rPr lang="fr-BE" dirty="0" err="1" smtClean="0"/>
              <a:t>irregular</a:t>
            </a:r>
            <a:r>
              <a:rPr lang="fr-BE" dirty="0" smtClean="0"/>
              <a:t> </a:t>
            </a:r>
            <a:r>
              <a:rPr lang="fr-BE" dirty="0" err="1" smtClean="0"/>
              <a:t>bleeding</a:t>
            </a:r>
            <a:r>
              <a:rPr lang="fr-BE" dirty="0" smtClean="0"/>
              <a:t> on </a:t>
            </a:r>
            <a:r>
              <a:rPr lang="fr-BE" dirty="0" err="1" smtClean="0"/>
              <a:t>progestin</a:t>
            </a:r>
            <a:r>
              <a:rPr lang="fr-BE" dirty="0" smtClean="0"/>
              <a:t> </a:t>
            </a:r>
            <a:r>
              <a:rPr lang="fr-BE" dirty="0" err="1" smtClean="0"/>
              <a:t>only</a:t>
            </a:r>
            <a:r>
              <a:rPr lang="fr-BE" dirty="0" smtClean="0"/>
              <a:t> contraceptive </a:t>
            </a:r>
            <a:r>
              <a:rPr lang="fr-BE" dirty="0" err="1" smtClean="0"/>
              <a:t>regimen</a:t>
            </a:r>
            <a:endParaRPr lang="fr-BE" dirty="0"/>
          </a:p>
        </p:txBody>
      </p:sp>
      <p:pic>
        <p:nvPicPr>
          <p:cNvPr id="4" name="Picture 53" descr="FOOT mirena 10x (2)"/>
          <p:cNvPicPr preferRelativeResize="0">
            <a:picLocks noChangeAspect="1" noChangeArrowheads="1"/>
          </p:cNvPicPr>
          <p:nvPr/>
        </p:nvPicPr>
        <p:blipFill>
          <a:blip r:embed="rId3" cstate="print">
            <a:lum bright="-6000" contrast="34000"/>
          </a:blip>
          <a:srcRect/>
          <a:stretch>
            <a:fillRect/>
          </a:stretch>
        </p:blipFill>
        <p:spPr bwMode="auto">
          <a:xfrm>
            <a:off x="4292076" y="2714620"/>
            <a:ext cx="485192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3" descr="FOOT CTRL 10X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0" y="2714620"/>
            <a:ext cx="4584278" cy="364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714480" y="635795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BE" dirty="0" smtClean="0"/>
              <a:t>Control</a:t>
            </a:r>
          </a:p>
          <a:p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>
            <a:off x="6429388" y="635795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BE" dirty="0" smtClean="0"/>
              <a:t>IUD-LNG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err="1" smtClean="0"/>
              <a:t>Definition</a:t>
            </a:r>
            <a:endParaRPr lang="fr-BE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785926"/>
            <a:ext cx="8503920" cy="4313122"/>
          </a:xfrm>
        </p:spPr>
        <p:txBody>
          <a:bodyPr>
            <a:noAutofit/>
          </a:bodyPr>
          <a:lstStyle/>
          <a:p>
            <a:pPr algn="just"/>
            <a:r>
              <a:rPr lang="en-GB" sz="3600" dirty="0" smtClean="0"/>
              <a:t>   Selective progesterone receptor modulators (</a:t>
            </a:r>
            <a:r>
              <a:rPr lang="en-GB" sz="3600" b="1" dirty="0" smtClean="0"/>
              <a:t>SPRM</a:t>
            </a:r>
            <a:r>
              <a:rPr lang="en-GB" sz="3600" dirty="0" smtClean="0"/>
              <a:t>) represent a new class of synthetic steroids which can interact with the progesterone receptor (PR) and can exert </a:t>
            </a:r>
            <a:r>
              <a:rPr lang="en-GB" sz="3600" b="1" dirty="0" smtClean="0"/>
              <a:t>agonist, antagonist or mixed </a:t>
            </a:r>
            <a:r>
              <a:rPr lang="en-GB" sz="3600" dirty="0" smtClean="0"/>
              <a:t>effects on various progesterone target tissues in vivo</a:t>
            </a:r>
            <a:endParaRPr lang="fr-BE" sz="3600" dirty="0" smtClean="0"/>
          </a:p>
          <a:p>
            <a:pPr algn="just"/>
            <a:endParaRPr lang="fr-B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28596" y="285728"/>
            <a:ext cx="8572560" cy="11430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Endometrium</a:t>
            </a:r>
            <a:r>
              <a:rPr kumimoji="0" lang="fr-B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</a:t>
            </a:r>
            <a:r>
              <a:rPr kumimoji="0" lang="fr-B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VA 2914 							</a:t>
            </a:r>
            <a:r>
              <a:rPr kumimoji="0" lang="fr-B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(2.5, 5, 10 mg)</a:t>
            </a:r>
            <a:endParaRPr kumimoji="0" lang="fr-BE" sz="3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3" descr="VA2"/>
          <p:cNvPicPr>
            <a:picLocks noChangeAspect="1" noChangeArrowheads="1"/>
          </p:cNvPicPr>
          <p:nvPr/>
        </p:nvPicPr>
        <p:blipFill>
          <a:blip r:embed="rId3" cstate="print">
            <a:lum bright="-14000" contrast="44000"/>
          </a:blip>
          <a:srcRect r="5008"/>
          <a:stretch>
            <a:fillRect/>
          </a:stretch>
        </p:blipFill>
        <p:spPr bwMode="auto">
          <a:xfrm>
            <a:off x="2000232" y="1643050"/>
            <a:ext cx="4813288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4" descr="VA5mg 20x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 t="2249" r="4599"/>
          <a:stretch>
            <a:fillRect/>
          </a:stretch>
        </p:blipFill>
        <p:spPr bwMode="auto">
          <a:xfrm>
            <a:off x="4643438" y="1571612"/>
            <a:ext cx="481975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6" descr="logo Ulg"/>
          <p:cNvPicPr>
            <a:picLocks noChangeAspect="1" noChangeArrowheads="1"/>
          </p:cNvPicPr>
          <p:nvPr/>
        </p:nvPicPr>
        <p:blipFill>
          <a:blip r:embed="rId5" cstate="print">
            <a:lum bright="-20000" contrast="50000"/>
          </a:blip>
          <a:srcRect l="8716" t="-3922" r="6581" b="6401"/>
          <a:stretch>
            <a:fillRect/>
          </a:stretch>
        </p:blipFill>
        <p:spPr bwMode="auto">
          <a:xfrm>
            <a:off x="-142908" y="1428736"/>
            <a:ext cx="5064546" cy="418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714348" y="5643578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 smtClean="0"/>
              <a:t>Ravet</a:t>
            </a:r>
            <a:r>
              <a:rPr lang="en-US" sz="1600" b="1" i="1" dirty="0" smtClean="0"/>
              <a:t> S, </a:t>
            </a:r>
            <a:r>
              <a:rPr lang="en-US" sz="1600" b="1" i="1" dirty="0" err="1" smtClean="0"/>
              <a:t>Munaut</a:t>
            </a:r>
            <a:r>
              <a:rPr lang="en-US" sz="1600" b="1" i="1" dirty="0" smtClean="0"/>
              <a:t> C, </a:t>
            </a:r>
            <a:r>
              <a:rPr lang="en-US" sz="1600" b="1" i="1" dirty="0" err="1" smtClean="0"/>
              <a:t>Blacher</a:t>
            </a:r>
            <a:r>
              <a:rPr lang="en-US" sz="1600" b="1" i="1" dirty="0" smtClean="0"/>
              <a:t> S, </a:t>
            </a:r>
            <a:r>
              <a:rPr lang="en-US" sz="1600" b="1" i="1" dirty="0" err="1" smtClean="0"/>
              <a:t>Brichant</a:t>
            </a:r>
            <a:r>
              <a:rPr lang="en-US" sz="1600" b="1" i="1" dirty="0" smtClean="0"/>
              <a:t> G, </a:t>
            </a:r>
            <a:r>
              <a:rPr lang="en-US" sz="1600" b="1" i="1" dirty="0" err="1" smtClean="0"/>
              <a:t>Labied</a:t>
            </a:r>
            <a:r>
              <a:rPr lang="en-US" sz="1600" b="1" i="1" dirty="0" smtClean="0"/>
              <a:t> S, </a:t>
            </a:r>
            <a:r>
              <a:rPr lang="en-US" sz="1600" b="1" i="1" dirty="0" err="1" smtClean="0"/>
              <a:t>Beliard</a:t>
            </a:r>
            <a:r>
              <a:rPr lang="en-US" sz="1600" b="1" i="1" dirty="0" smtClean="0"/>
              <a:t> A, </a:t>
            </a:r>
            <a:r>
              <a:rPr lang="en-US" sz="1600" b="1" i="1" dirty="0" err="1" smtClean="0"/>
              <a:t>Chabbert</a:t>
            </a:r>
            <a:r>
              <a:rPr lang="en-US" sz="1600" b="1" i="1" dirty="0" smtClean="0"/>
              <a:t>-Buffet N, Bouchard P, </a:t>
            </a:r>
            <a:r>
              <a:rPr lang="en-US" sz="1600" b="1" i="1" dirty="0" err="1" smtClean="0"/>
              <a:t>Foidart</a:t>
            </a:r>
            <a:r>
              <a:rPr lang="en-US" sz="1600" b="1" i="1" dirty="0" smtClean="0"/>
              <a:t> JM, </a:t>
            </a:r>
            <a:r>
              <a:rPr lang="en-US" sz="1600" b="1" i="1" dirty="0" err="1" smtClean="0"/>
              <a:t>Pintiaux</a:t>
            </a:r>
            <a:r>
              <a:rPr lang="en-US" sz="1600" b="1" i="1" dirty="0" smtClean="0"/>
              <a:t> A.</a:t>
            </a:r>
            <a:endParaRPr lang="fr-BE" sz="1600" b="1" i="1" dirty="0" smtClean="0"/>
          </a:p>
          <a:p>
            <a:r>
              <a:rPr lang="en-US" sz="1600" b="1" i="1" dirty="0" smtClean="0"/>
              <a:t>J </a:t>
            </a:r>
            <a:r>
              <a:rPr lang="en-US" sz="1600" b="1" i="1" dirty="0" err="1" smtClean="0"/>
              <a:t>Clin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Endocrinol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Metab</a:t>
            </a:r>
            <a:r>
              <a:rPr lang="en-US" sz="1600" b="1" i="1" dirty="0" smtClean="0"/>
              <a:t>. 2008 </a:t>
            </a:r>
            <a:r>
              <a:rPr lang="en-US" sz="1600" b="1" dirty="0" smtClean="0"/>
              <a:t>Nov;93(11):4525-31.</a:t>
            </a:r>
            <a:endParaRPr lang="fr-BE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342214" cy="571504"/>
          </a:xfrm>
        </p:spPr>
        <p:txBody>
          <a:bodyPr>
            <a:noAutofit/>
          </a:bodyPr>
          <a:lstStyle/>
          <a:p>
            <a:r>
              <a:rPr lang="fr-BE" sz="2400" b="1" dirty="0" err="1" smtClean="0"/>
              <a:t>SPRMs</a:t>
            </a:r>
            <a:r>
              <a:rPr lang="fr-BE" sz="2400" b="1" dirty="0" smtClean="0"/>
              <a:t> and management of </a:t>
            </a:r>
            <a:r>
              <a:rPr lang="fr-BE" sz="2400" b="1" dirty="0" err="1" smtClean="0"/>
              <a:t>irregular</a:t>
            </a:r>
            <a:r>
              <a:rPr lang="fr-BE" sz="2400" b="1" dirty="0" smtClean="0"/>
              <a:t> </a:t>
            </a:r>
            <a:r>
              <a:rPr lang="fr-BE" sz="2400" b="1" dirty="0" err="1" smtClean="0"/>
              <a:t>bleeding</a:t>
            </a:r>
            <a:r>
              <a:rPr lang="fr-BE" sz="2400" b="1" dirty="0" smtClean="0"/>
              <a:t> on </a:t>
            </a:r>
            <a:r>
              <a:rPr lang="fr-BE" sz="2400" b="1" dirty="0" err="1" smtClean="0"/>
              <a:t>progestin</a:t>
            </a:r>
            <a:r>
              <a:rPr lang="fr-BE" sz="2400" b="1" dirty="0" smtClean="0"/>
              <a:t> </a:t>
            </a:r>
            <a:r>
              <a:rPr lang="fr-BE" sz="2400" b="1" dirty="0" err="1" smtClean="0"/>
              <a:t>only</a:t>
            </a:r>
            <a:r>
              <a:rPr lang="fr-BE" sz="2400" b="1" dirty="0" smtClean="0"/>
              <a:t> contraceptive </a:t>
            </a:r>
            <a:r>
              <a:rPr lang="fr-BE" sz="2400" b="1" dirty="0" err="1" smtClean="0"/>
              <a:t>regimen</a:t>
            </a:r>
            <a:endParaRPr lang="fr-BE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BE" dirty="0" err="1" smtClean="0"/>
              <a:t>Org</a:t>
            </a:r>
            <a:r>
              <a:rPr lang="fr-BE" dirty="0" smtClean="0"/>
              <a:t> 31710 : 150 mg  1x/</a:t>
            </a:r>
            <a:r>
              <a:rPr lang="fr-BE" dirty="0" err="1" smtClean="0"/>
              <a:t>month</a:t>
            </a:r>
            <a:r>
              <a:rPr lang="fr-BE" dirty="0" smtClean="0"/>
              <a:t> to </a:t>
            </a:r>
            <a:r>
              <a:rPr lang="fr-BE" dirty="0" err="1" smtClean="0"/>
              <a:t>women</a:t>
            </a:r>
            <a:r>
              <a:rPr lang="fr-BE" dirty="0" smtClean="0"/>
              <a:t> </a:t>
            </a:r>
            <a:r>
              <a:rPr lang="fr-BE" dirty="0" err="1" smtClean="0"/>
              <a:t>using</a:t>
            </a:r>
            <a:r>
              <a:rPr lang="fr-BE" dirty="0" smtClean="0"/>
              <a:t> </a:t>
            </a:r>
            <a:r>
              <a:rPr lang="fr-BE" dirty="0" err="1" smtClean="0"/>
              <a:t>desogestrel</a:t>
            </a:r>
            <a:r>
              <a:rPr lang="fr-BE" dirty="0" smtClean="0"/>
              <a:t> 75 µg/d (</a:t>
            </a:r>
            <a:r>
              <a:rPr lang="fr-BE" sz="2000" i="1" dirty="0" err="1" smtClean="0"/>
              <a:t>Gemzell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Danielsson</a:t>
            </a:r>
            <a:r>
              <a:rPr lang="fr-BE" sz="2000" i="1" dirty="0" smtClean="0"/>
              <a:t>, 2002</a:t>
            </a:r>
            <a:r>
              <a:rPr lang="fr-BE" dirty="0" smtClean="0"/>
              <a:t>)</a:t>
            </a:r>
          </a:p>
          <a:p>
            <a:r>
              <a:rPr lang="fr-BE" dirty="0" smtClean="0"/>
              <a:t> </a:t>
            </a:r>
            <a:r>
              <a:rPr lang="fr-BE" dirty="0" err="1" smtClean="0"/>
              <a:t>Mifepristone</a:t>
            </a:r>
            <a:r>
              <a:rPr lang="fr-BE" dirty="0" smtClean="0"/>
              <a:t> : 50 mg/</a:t>
            </a:r>
            <a:r>
              <a:rPr lang="fr-BE" dirty="0" err="1" smtClean="0"/>
              <a:t>month</a:t>
            </a:r>
            <a:r>
              <a:rPr lang="fr-BE" dirty="0" smtClean="0"/>
              <a:t> to </a:t>
            </a:r>
            <a:r>
              <a:rPr lang="fr-BE" dirty="0" err="1" smtClean="0"/>
              <a:t>women</a:t>
            </a:r>
            <a:r>
              <a:rPr lang="fr-BE" dirty="0" smtClean="0"/>
              <a:t> </a:t>
            </a:r>
            <a:r>
              <a:rPr lang="fr-BE" dirty="0" err="1" smtClean="0"/>
              <a:t>using</a:t>
            </a:r>
            <a:r>
              <a:rPr lang="fr-BE" dirty="0" smtClean="0"/>
              <a:t>  the   LNG implant ( </a:t>
            </a:r>
            <a:r>
              <a:rPr lang="fr-BE" sz="2000" i="1" dirty="0" smtClean="0"/>
              <a:t>Cheng, 2000</a:t>
            </a:r>
            <a:r>
              <a:rPr lang="fr-BE" dirty="0" smtClean="0"/>
              <a:t>)</a:t>
            </a:r>
          </a:p>
          <a:p>
            <a:r>
              <a:rPr lang="fr-BE" dirty="0" err="1" smtClean="0"/>
              <a:t>Mifepristone</a:t>
            </a:r>
            <a:r>
              <a:rPr lang="fr-BE" dirty="0" smtClean="0"/>
              <a:t> : 25 mg/2 </a:t>
            </a:r>
            <a:r>
              <a:rPr lang="fr-BE" dirty="0" err="1" smtClean="0"/>
              <a:t>weeks</a:t>
            </a:r>
            <a:r>
              <a:rPr lang="fr-BE" dirty="0" smtClean="0"/>
              <a:t> for 3 </a:t>
            </a:r>
            <a:r>
              <a:rPr lang="fr-BE" dirty="0" err="1" smtClean="0"/>
              <a:t>months</a:t>
            </a:r>
            <a:r>
              <a:rPr lang="fr-BE" dirty="0" smtClean="0"/>
              <a:t> to </a:t>
            </a:r>
            <a:r>
              <a:rPr lang="fr-BE" dirty="0" err="1" smtClean="0"/>
              <a:t>women</a:t>
            </a:r>
            <a:r>
              <a:rPr lang="fr-BE" dirty="0" smtClean="0"/>
              <a:t> </a:t>
            </a:r>
            <a:r>
              <a:rPr lang="fr-BE" dirty="0" err="1" smtClean="0"/>
              <a:t>using</a:t>
            </a:r>
            <a:r>
              <a:rPr lang="fr-BE" dirty="0" smtClean="0"/>
              <a:t>  </a:t>
            </a:r>
            <a:r>
              <a:rPr lang="fr-BE" dirty="0" err="1" smtClean="0"/>
              <a:t>depot</a:t>
            </a:r>
            <a:r>
              <a:rPr lang="fr-BE" dirty="0" smtClean="0"/>
              <a:t> MPA ( </a:t>
            </a:r>
            <a:r>
              <a:rPr lang="fr-BE" sz="2000" i="1" dirty="0" smtClean="0"/>
              <a:t>Jain, 2003</a:t>
            </a:r>
            <a:r>
              <a:rPr lang="fr-BE" dirty="0" smtClean="0"/>
              <a:t>)</a:t>
            </a:r>
          </a:p>
          <a:p>
            <a:endParaRPr lang="fr-BE" dirty="0"/>
          </a:p>
        </p:txBody>
      </p:sp>
      <p:pic>
        <p:nvPicPr>
          <p:cNvPr id="8" name="Picture 2" descr="http://wwwcache.wral.com/asset/news/local/1999/09/01/145331/665948-220x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429132"/>
            <a:ext cx="2428892" cy="18216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4" descr="http://z.about.com/d/contraception/1/5/d/1/-/-/depoprov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429132"/>
            <a:ext cx="2457450" cy="1714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6" descr="http://www.gyneweb.fr/images/gyneNews/pilu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572008"/>
            <a:ext cx="2115306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181088"/>
          </a:xfrm>
        </p:spPr>
        <p:txBody>
          <a:bodyPr/>
          <a:lstStyle/>
          <a:p>
            <a:r>
              <a:rPr lang="fr-BE" dirty="0" err="1" smtClean="0"/>
              <a:t>SPRMs</a:t>
            </a:r>
            <a:r>
              <a:rPr lang="fr-BE" dirty="0" smtClean="0"/>
              <a:t> and </a:t>
            </a:r>
            <a:r>
              <a:rPr lang="fr-BE" b="1" dirty="0" err="1" smtClean="0"/>
              <a:t>Devices</a:t>
            </a:r>
            <a:endParaRPr lang="fr-BE" b="1" dirty="0"/>
          </a:p>
        </p:txBody>
      </p:sp>
      <p:pic>
        <p:nvPicPr>
          <p:cNvPr id="4" name="Picture 1028" descr="C:\Mes documents\Mes images\nuva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714620"/>
            <a:ext cx="2446904" cy="2329436"/>
          </a:xfrm>
          <a:prstGeom prst="rect">
            <a:avLst/>
          </a:prstGeom>
          <a:noFill/>
        </p:spPr>
      </p:pic>
      <p:pic>
        <p:nvPicPr>
          <p:cNvPr id="5" name="Picture 4" descr="C:\Mes documents\Mes images\diu+grossess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714620"/>
            <a:ext cx="2357454" cy="2732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 smtClean="0"/>
              <a:t>SPRMs</a:t>
            </a:r>
            <a:r>
              <a:rPr lang="fr-BE" b="1" dirty="0" smtClean="0"/>
              <a:t> and </a:t>
            </a:r>
            <a:r>
              <a:rPr lang="fr-BE" b="1" dirty="0" err="1" smtClean="0"/>
              <a:t>Devices</a:t>
            </a:r>
            <a:endParaRPr lang="fr-BE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928802"/>
            <a:ext cx="8503920" cy="4170246"/>
          </a:xfrm>
        </p:spPr>
        <p:txBody>
          <a:bodyPr/>
          <a:lstStyle/>
          <a:p>
            <a:r>
              <a:rPr lang="fr-BE" b="1" dirty="0" smtClean="0"/>
              <a:t>ZK 230211 releasing IUD </a:t>
            </a:r>
            <a:r>
              <a:rPr lang="fr-BE" b="1" dirty="0" err="1" smtClean="0"/>
              <a:t>tested</a:t>
            </a:r>
            <a:r>
              <a:rPr lang="fr-BE" b="1" dirty="0" smtClean="0"/>
              <a:t> in </a:t>
            </a:r>
            <a:r>
              <a:rPr lang="fr-BE" b="1" dirty="0" err="1" smtClean="0"/>
              <a:t>monkeys</a:t>
            </a:r>
            <a:r>
              <a:rPr lang="fr-BE" b="1" dirty="0" smtClean="0"/>
              <a:t> and in </a:t>
            </a:r>
            <a:r>
              <a:rPr lang="fr-BE" b="1" dirty="0" err="1" smtClean="0"/>
              <a:t>women</a:t>
            </a:r>
            <a:r>
              <a:rPr lang="fr-BE" b="1" dirty="0" smtClean="0"/>
              <a:t> </a:t>
            </a:r>
            <a:r>
              <a:rPr lang="fr-BE" dirty="0" smtClean="0"/>
              <a:t>( </a:t>
            </a:r>
            <a:r>
              <a:rPr lang="fr-BE" sz="2000" i="1" dirty="0" err="1" smtClean="0"/>
              <a:t>Nayak</a:t>
            </a:r>
            <a:r>
              <a:rPr lang="fr-BE" sz="2000" i="1" dirty="0" smtClean="0"/>
              <a:t>, 2007 ; </a:t>
            </a:r>
            <a:r>
              <a:rPr lang="fr-BE" sz="2000" i="1" dirty="0" err="1" smtClean="0"/>
              <a:t>Heikinheimo</a:t>
            </a:r>
            <a:r>
              <a:rPr lang="fr-BE" sz="2000" i="1" dirty="0" smtClean="0"/>
              <a:t>, 2007</a:t>
            </a:r>
            <a:r>
              <a:rPr lang="fr-BE" dirty="0" smtClean="0"/>
              <a:t>)</a:t>
            </a:r>
            <a:r>
              <a:rPr lang="fr-BE" b="1" dirty="0" smtClean="0"/>
              <a:t>							</a:t>
            </a:r>
          </a:p>
          <a:p>
            <a:r>
              <a:rPr lang="fr-BE" b="1" dirty="0" smtClean="0"/>
              <a:t>VA 2914 releasing IUD </a:t>
            </a:r>
            <a:r>
              <a:rPr lang="fr-BE" b="1" dirty="0" err="1" smtClean="0"/>
              <a:t>tested</a:t>
            </a:r>
            <a:r>
              <a:rPr lang="fr-BE" b="1" dirty="0" smtClean="0"/>
              <a:t> in </a:t>
            </a:r>
            <a:r>
              <a:rPr lang="fr-BE" b="1" dirty="0" err="1" smtClean="0"/>
              <a:t>monkeys</a:t>
            </a:r>
            <a:r>
              <a:rPr lang="fr-BE" b="1" dirty="0" smtClean="0"/>
              <a:t> </a:t>
            </a:r>
            <a:r>
              <a:rPr lang="fr-BE" dirty="0" smtClean="0"/>
              <a:t>(</a:t>
            </a:r>
            <a:r>
              <a:rPr lang="fr-BE" sz="2000" i="1" dirty="0" smtClean="0"/>
              <a:t>Population Council</a:t>
            </a:r>
            <a:r>
              <a:rPr lang="fr-BE" dirty="0" smtClean="0"/>
              <a:t>)							</a:t>
            </a:r>
            <a:r>
              <a:rPr lang="fr-BE" b="1" dirty="0" smtClean="0"/>
              <a:t>		</a:t>
            </a:r>
          </a:p>
          <a:p>
            <a:r>
              <a:rPr lang="fr-BE" b="1" dirty="0" smtClean="0"/>
              <a:t>VA 2914  vaginal ring for 3 </a:t>
            </a:r>
            <a:r>
              <a:rPr lang="fr-BE" b="1" dirty="0" err="1" smtClean="0"/>
              <a:t>months</a:t>
            </a:r>
            <a:r>
              <a:rPr lang="fr-BE" b="1" dirty="0" smtClean="0"/>
              <a:t> 							</a:t>
            </a:r>
            <a:r>
              <a:rPr lang="fr-BE" dirty="0" smtClean="0"/>
              <a:t>(</a:t>
            </a:r>
            <a:r>
              <a:rPr lang="fr-BE" sz="2000" i="1" dirty="0" smtClean="0"/>
              <a:t>Sitruk- </a:t>
            </a:r>
            <a:r>
              <a:rPr lang="fr-BE" sz="2000" i="1" dirty="0" err="1" smtClean="0"/>
              <a:t>Ware</a:t>
            </a:r>
            <a:r>
              <a:rPr lang="fr-BE" sz="2000" i="1" dirty="0" smtClean="0"/>
              <a:t>, 2005</a:t>
            </a:r>
            <a:r>
              <a:rPr lang="fr-BE" dirty="0" smtClean="0"/>
              <a:t>)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989788" cy="2971816"/>
          </a:xfrm>
        </p:spPr>
        <p:txBody>
          <a:bodyPr>
            <a:normAutofit fontScale="70000" lnSpcReduction="20000"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600" i="1" cap="none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  <a:hlinkClick r:id="rId3"/>
              </a:rPr>
              <a:t>Effects of the progesterone receptor modulator VA2914 in a continuous low dose on the hypothalamic-pituitary-ovarian axis and </a:t>
            </a:r>
            <a:r>
              <a:rPr lang="en-US" sz="2600" i="1" cap="none" dirty="0" err="1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  <a:hlinkClick r:id="rId3"/>
              </a:rPr>
              <a:t>endometrium</a:t>
            </a:r>
            <a:r>
              <a:rPr lang="en-US" sz="2600" i="1" cap="none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  <a:hlinkClick r:id="rId3"/>
              </a:rPr>
              <a:t> in normal women : a prospective, randomized, placebo-controlled trial.</a:t>
            </a:r>
            <a:endParaRPr lang="en-US" sz="2600" i="1" cap="none" dirty="0" smtClean="0">
              <a:solidFill>
                <a:schemeClr val="tx1"/>
              </a:solidFill>
              <a:ea typeface="Times New Roman" pitchFamily="18" charset="0"/>
              <a:cs typeface="Arial" pitchFamily="34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600" i="1" cap="none" dirty="0" smtClean="0">
              <a:solidFill>
                <a:schemeClr val="tx1"/>
              </a:solidFill>
              <a:ea typeface="Times New Roman" pitchFamily="18" charset="0"/>
              <a:cs typeface="Arial" pitchFamily="34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fr-BE" sz="2600" i="1" cap="none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600" i="1" cap="none" dirty="0" err="1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Chabbert</a:t>
            </a:r>
            <a:r>
              <a:rPr lang="en-US" sz="2600" i="1" cap="none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-Buffet N, </a:t>
            </a:r>
            <a:r>
              <a:rPr lang="en-US" sz="2600" i="1" cap="none" dirty="0" err="1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Pintiaux-Kairis</a:t>
            </a:r>
            <a:r>
              <a:rPr lang="en-US" sz="2600" i="1" cap="none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A, Bouchard P; VA2914 Study Group.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600" i="1" cap="none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J </a:t>
            </a:r>
            <a:r>
              <a:rPr lang="en-US" sz="2600" i="1" cap="none" dirty="0" err="1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Clin</a:t>
            </a:r>
            <a:r>
              <a:rPr lang="en-US" sz="2600" i="1" cap="none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i="1" cap="none" dirty="0" err="1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Endocrinol</a:t>
            </a:r>
            <a:r>
              <a:rPr lang="en-US" sz="2600" i="1" cap="none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i="1" cap="none" dirty="0" err="1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Metab</a:t>
            </a:r>
            <a:r>
              <a:rPr lang="en-US" sz="2600" i="1" cap="none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. 2007 Sep;92(9):3582-9.</a:t>
            </a:r>
            <a:endParaRPr lang="fr-BE" sz="2600" i="1" dirty="0" smtClean="0">
              <a:solidFill>
                <a:schemeClr val="tx1"/>
              </a:solidFill>
            </a:endParaRPr>
          </a:p>
          <a:p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 smtClean="0"/>
              <a:t>Clinical</a:t>
            </a:r>
            <a:r>
              <a:rPr lang="fr-BE" b="1" dirty="0" smtClean="0"/>
              <a:t> Aspects</a:t>
            </a:r>
            <a:endParaRPr lang="fr-B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42844" y="274638"/>
            <a:ext cx="9001156" cy="72547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3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Ovulation inhibition– </a:t>
            </a:r>
            <a:r>
              <a:rPr kumimoji="0" lang="fr-BE" sz="33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Bleeding</a:t>
            </a:r>
            <a:r>
              <a:rPr kumimoji="0" lang="fr-BE" sz="3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pattern</a:t>
            </a:r>
            <a:endParaRPr kumimoji="0" lang="fr-BE" sz="3300" b="1" i="1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Espace réservé du contenu 4"/>
          <p:cNvGraphicFramePr>
            <a:graphicFrameLocks/>
          </p:cNvGraphicFramePr>
          <p:nvPr/>
        </p:nvGraphicFramePr>
        <p:xfrm>
          <a:off x="457200" y="1600200"/>
          <a:ext cx="82296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Placebo (n=11)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2.5mg (n=11)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5mg (n=11)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10mg (n=10)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Anovulation rate(versus placebo)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0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9.1(NS)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81.8 </a:t>
                      </a:r>
                      <a:r>
                        <a:rPr lang="fr-BE" i="1" dirty="0" smtClean="0"/>
                        <a:t>(p&lt;0.001)</a:t>
                      </a:r>
                      <a:endParaRPr lang="fr-B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80 </a:t>
                      </a:r>
                      <a:r>
                        <a:rPr lang="fr-BE" i="1" dirty="0" smtClean="0"/>
                        <a:t>(p&lt;0.001)</a:t>
                      </a:r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00034" y="1577823"/>
          <a:ext cx="8215369" cy="52801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0458"/>
                <a:gridCol w="1670458"/>
                <a:gridCol w="1670458"/>
                <a:gridCol w="1670458"/>
                <a:gridCol w="1533537"/>
              </a:tblGrid>
              <a:tr h="595337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Placebo (n=11)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2.5mg (n=11)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5mg (n=11)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10mg (n=10)</a:t>
                      </a:r>
                      <a:endParaRPr lang="fr-BE" dirty="0"/>
                    </a:p>
                  </a:txBody>
                  <a:tcPr/>
                </a:tc>
              </a:tr>
              <a:tr h="642198"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Amenorrhea</a:t>
                      </a:r>
                      <a:r>
                        <a:rPr lang="fr-BE" dirty="0" smtClean="0"/>
                        <a:t>%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476980">
                <a:tc>
                  <a:txBody>
                    <a:bodyPr/>
                    <a:lstStyle/>
                    <a:p>
                      <a:r>
                        <a:rPr lang="fr-BE" dirty="0" smtClean="0"/>
                        <a:t>M1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0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27.3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63.3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80</a:t>
                      </a:r>
                      <a:endParaRPr lang="fr-BE" dirty="0"/>
                    </a:p>
                  </a:txBody>
                  <a:tcPr/>
                </a:tc>
              </a:tr>
              <a:tr h="456524">
                <a:tc>
                  <a:txBody>
                    <a:bodyPr/>
                    <a:lstStyle/>
                    <a:p>
                      <a:r>
                        <a:rPr lang="fr-BE" dirty="0" smtClean="0"/>
                        <a:t>M2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0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36.4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81.8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90</a:t>
                      </a:r>
                      <a:endParaRPr lang="fr-BE" dirty="0"/>
                    </a:p>
                  </a:txBody>
                  <a:tcPr/>
                </a:tc>
              </a:tr>
              <a:tr h="456524">
                <a:tc>
                  <a:txBody>
                    <a:bodyPr/>
                    <a:lstStyle/>
                    <a:p>
                      <a:r>
                        <a:rPr lang="fr-BE" dirty="0" smtClean="0"/>
                        <a:t>M3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0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18.2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81.8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90</a:t>
                      </a:r>
                      <a:endParaRPr lang="fr-BE" dirty="0"/>
                    </a:p>
                  </a:txBody>
                  <a:tcPr/>
                </a:tc>
              </a:tr>
              <a:tr h="1238299">
                <a:tc>
                  <a:txBody>
                    <a:bodyPr/>
                    <a:lstStyle/>
                    <a:p>
                      <a:r>
                        <a:rPr lang="fr-BE" sz="1400" dirty="0" err="1" smtClean="0"/>
                        <a:t>Mean</a:t>
                      </a:r>
                      <a:r>
                        <a:rPr lang="fr-BE" sz="1400" dirty="0" smtClean="0"/>
                        <a:t>  </a:t>
                      </a:r>
                      <a:r>
                        <a:rPr lang="fr-BE" sz="1400" dirty="0" err="1" smtClean="0"/>
                        <a:t>bleeding</a:t>
                      </a:r>
                      <a:r>
                        <a:rPr lang="fr-BE" sz="1400" dirty="0" smtClean="0"/>
                        <a:t> </a:t>
                      </a:r>
                      <a:r>
                        <a:rPr lang="fr-BE" sz="1400" dirty="0" err="1" smtClean="0"/>
                        <a:t>duration</a:t>
                      </a:r>
                      <a:r>
                        <a:rPr lang="fr-BE" sz="1400" dirty="0" smtClean="0"/>
                        <a:t>(</a:t>
                      </a:r>
                      <a:r>
                        <a:rPr lang="fr-BE" sz="1400" dirty="0" err="1" smtClean="0"/>
                        <a:t>day</a:t>
                      </a:r>
                      <a:r>
                        <a:rPr lang="fr-BE" sz="1400" dirty="0" smtClean="0"/>
                        <a:t>)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2000" dirty="0"/>
                    </a:p>
                  </a:txBody>
                  <a:tcPr/>
                </a:tc>
              </a:tr>
              <a:tr h="456524">
                <a:tc>
                  <a:txBody>
                    <a:bodyPr/>
                    <a:lstStyle/>
                    <a:p>
                      <a:r>
                        <a:rPr lang="fr-BE" dirty="0" smtClean="0"/>
                        <a:t>M1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5.6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4.8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5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3.9</a:t>
                      </a:r>
                      <a:endParaRPr lang="fr-BE" dirty="0"/>
                    </a:p>
                  </a:txBody>
                  <a:tcPr/>
                </a:tc>
              </a:tr>
              <a:tr h="456524">
                <a:tc>
                  <a:txBody>
                    <a:bodyPr/>
                    <a:lstStyle/>
                    <a:p>
                      <a:r>
                        <a:rPr lang="fr-BE" dirty="0" smtClean="0"/>
                        <a:t>M2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5.6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4.7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1.4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1.4</a:t>
                      </a:r>
                      <a:endParaRPr lang="fr-BE" dirty="0"/>
                    </a:p>
                  </a:txBody>
                  <a:tcPr/>
                </a:tc>
              </a:tr>
              <a:tr h="456524">
                <a:tc>
                  <a:txBody>
                    <a:bodyPr/>
                    <a:lstStyle/>
                    <a:p>
                      <a:r>
                        <a:rPr lang="fr-BE" dirty="0" smtClean="0"/>
                        <a:t>M3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6.4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4.2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1.25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0.3</a:t>
                      </a:r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Ellipse 6"/>
          <p:cNvSpPr/>
          <p:nvPr/>
        </p:nvSpPr>
        <p:spPr>
          <a:xfrm>
            <a:off x="5357818" y="3214686"/>
            <a:ext cx="714380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llipse 7"/>
          <p:cNvSpPr/>
          <p:nvPr/>
        </p:nvSpPr>
        <p:spPr>
          <a:xfrm>
            <a:off x="7000892" y="3214686"/>
            <a:ext cx="714380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llipse 8"/>
          <p:cNvSpPr/>
          <p:nvPr/>
        </p:nvSpPr>
        <p:spPr>
          <a:xfrm>
            <a:off x="5357818" y="5857892"/>
            <a:ext cx="714380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/>
          <p:cNvSpPr/>
          <p:nvPr/>
        </p:nvSpPr>
        <p:spPr>
          <a:xfrm>
            <a:off x="7000892" y="5857892"/>
            <a:ext cx="78581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lum bright="-10000" contrast="16000"/>
          </a:blip>
          <a:srcRect r="3125" b="4118"/>
          <a:stretch>
            <a:fillRect/>
          </a:stretch>
        </p:blipFill>
        <p:spPr bwMode="auto">
          <a:xfrm>
            <a:off x="4714876" y="2857496"/>
            <a:ext cx="4214842" cy="3165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571472" y="2743200"/>
            <a:ext cx="8358246" cy="3543320"/>
          </a:xfrm>
        </p:spPr>
        <p:txBody>
          <a:bodyPr>
            <a:no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fr-BE" sz="18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28596" y="533400"/>
            <a:ext cx="8286807" cy="1524000"/>
          </a:xfrm>
        </p:spPr>
        <p:txBody>
          <a:bodyPr>
            <a:normAutofit/>
          </a:bodyPr>
          <a:lstStyle/>
          <a:p>
            <a:r>
              <a:rPr lang="fr-BE" sz="4400" b="1" dirty="0" err="1" smtClean="0"/>
              <a:t>Ultrasonographic</a:t>
            </a:r>
            <a:r>
              <a:rPr lang="fr-BE" sz="4400" b="1" dirty="0" smtClean="0"/>
              <a:t>   Aspects</a:t>
            </a:r>
            <a:br>
              <a:rPr lang="fr-BE" sz="4400" b="1" dirty="0" smtClean="0"/>
            </a:br>
            <a:endParaRPr lang="fr-BE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 t="1695" r="2378" b="3390"/>
          <a:stretch>
            <a:fillRect/>
          </a:stretch>
        </p:blipFill>
        <p:spPr bwMode="auto">
          <a:xfrm>
            <a:off x="357158" y="2928934"/>
            <a:ext cx="4214842" cy="3065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 smtClean="0"/>
              <a:t>Histologic</a:t>
            </a:r>
            <a:r>
              <a:rPr lang="fr-BE" b="1" dirty="0" smtClean="0"/>
              <a:t> Aspects</a:t>
            </a:r>
            <a:endParaRPr lang="fr-BE" b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25" y="2852523"/>
            <a:ext cx="4041775" cy="305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857881"/>
            <a:ext cx="4038600" cy="304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6143636" y="607220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 err="1" smtClean="0"/>
              <a:t>Mutter</a:t>
            </a:r>
            <a:r>
              <a:rPr lang="fr-BE" i="1" dirty="0" smtClean="0"/>
              <a:t>, 2008</a:t>
            </a:r>
            <a:endParaRPr lang="fr-BE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PRM - Associated Endometrial Changes</a:t>
            </a:r>
            <a:endParaRPr lang="fr-BE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2071678"/>
            <a:ext cx="8503920" cy="4098808"/>
          </a:xfrm>
        </p:spPr>
        <p:txBody>
          <a:bodyPr>
            <a:normAutofit fontScale="92500" lnSpcReduction="20000"/>
          </a:bodyPr>
          <a:lstStyle/>
          <a:p>
            <a:r>
              <a:rPr lang="fr-BE" sz="2800" b="1" dirty="0" err="1" smtClean="0"/>
              <a:t>Dyssynchronous</a:t>
            </a:r>
            <a:r>
              <a:rPr lang="fr-BE" sz="2800" b="1" dirty="0" smtClean="0"/>
              <a:t> </a:t>
            </a:r>
            <a:r>
              <a:rPr lang="fr-BE" sz="2800" b="1" dirty="0" err="1" smtClean="0"/>
              <a:t>growth</a:t>
            </a:r>
            <a:r>
              <a:rPr lang="fr-BE" sz="2800" b="1" dirty="0" smtClean="0"/>
              <a:t> </a:t>
            </a:r>
            <a:r>
              <a:rPr lang="fr-BE" sz="2800" b="1" dirty="0" err="1" smtClean="0"/>
              <a:t>between</a:t>
            </a:r>
            <a:r>
              <a:rPr lang="fr-BE" sz="2800" b="1" dirty="0" smtClean="0"/>
              <a:t> glands and stroma</a:t>
            </a:r>
          </a:p>
          <a:p>
            <a:r>
              <a:rPr lang="fr-BE" sz="2800" b="1" dirty="0" err="1" smtClean="0"/>
              <a:t>Interspersed</a:t>
            </a:r>
            <a:r>
              <a:rPr lang="fr-BE" sz="2800" b="1" dirty="0" smtClean="0"/>
              <a:t> </a:t>
            </a:r>
            <a:r>
              <a:rPr lang="fr-BE" sz="2800" b="1" dirty="0" err="1" smtClean="0"/>
              <a:t>cysts</a:t>
            </a:r>
            <a:r>
              <a:rPr lang="fr-BE" sz="2800" b="1" dirty="0" smtClean="0"/>
              <a:t> </a:t>
            </a:r>
            <a:r>
              <a:rPr lang="fr-BE" sz="2800" b="1" dirty="0" err="1" smtClean="0"/>
              <a:t>throughout</a:t>
            </a:r>
            <a:r>
              <a:rPr lang="fr-BE" sz="2800" b="1" dirty="0" smtClean="0"/>
              <a:t> all the </a:t>
            </a:r>
            <a:r>
              <a:rPr lang="fr-BE" sz="2800" b="1" dirty="0" err="1" smtClean="0"/>
              <a:t>endometrium</a:t>
            </a:r>
            <a:endParaRPr lang="fr-BE" sz="2800" b="1" dirty="0" smtClean="0"/>
          </a:p>
          <a:p>
            <a:r>
              <a:rPr lang="fr-BE" sz="2800" b="1" dirty="0" smtClean="0"/>
              <a:t>Glands </a:t>
            </a:r>
            <a:r>
              <a:rPr lang="fr-BE" sz="2800" b="1" dirty="0" err="1" smtClean="0"/>
              <a:t>showing</a:t>
            </a:r>
            <a:r>
              <a:rPr lang="fr-BE" sz="2800" b="1" dirty="0" smtClean="0"/>
              <a:t> non </a:t>
            </a:r>
            <a:r>
              <a:rPr lang="fr-BE" sz="2800" b="1" dirty="0" err="1" smtClean="0"/>
              <a:t>physiological</a:t>
            </a:r>
            <a:r>
              <a:rPr lang="fr-BE" sz="2800" b="1" dirty="0" smtClean="0"/>
              <a:t> </a:t>
            </a:r>
            <a:r>
              <a:rPr lang="fr-BE" sz="2800" b="1" dirty="0" err="1" smtClean="0"/>
              <a:t>combination</a:t>
            </a:r>
            <a:r>
              <a:rPr lang="fr-BE" sz="2800" b="1" dirty="0" smtClean="0"/>
              <a:t> of </a:t>
            </a:r>
            <a:r>
              <a:rPr lang="fr-BE" sz="2800" b="1" dirty="0" err="1" smtClean="0"/>
              <a:t>inactivity</a:t>
            </a:r>
            <a:r>
              <a:rPr lang="fr-BE" sz="2800" b="1" dirty="0" smtClean="0"/>
              <a:t>, </a:t>
            </a:r>
            <a:r>
              <a:rPr lang="fr-BE" sz="2800" b="1" dirty="0" err="1" smtClean="0"/>
              <a:t>secretory</a:t>
            </a:r>
            <a:r>
              <a:rPr lang="fr-BE" sz="2800" b="1" dirty="0" smtClean="0"/>
              <a:t> changes, </a:t>
            </a:r>
            <a:r>
              <a:rPr lang="fr-BE" sz="2800" b="1" dirty="0" err="1" smtClean="0"/>
              <a:t>mitosis</a:t>
            </a:r>
            <a:r>
              <a:rPr lang="fr-BE" sz="2800" b="1" dirty="0" smtClean="0"/>
              <a:t> and </a:t>
            </a:r>
            <a:r>
              <a:rPr lang="fr-BE" sz="2800" b="1" dirty="0" err="1" smtClean="0"/>
              <a:t>apoptosis</a:t>
            </a:r>
            <a:endParaRPr lang="fr-BE" sz="2800" b="1" dirty="0" smtClean="0"/>
          </a:p>
          <a:p>
            <a:r>
              <a:rPr lang="fr-BE" sz="2800" b="1" dirty="0" err="1" smtClean="0"/>
              <a:t>Fibrous</a:t>
            </a:r>
            <a:r>
              <a:rPr lang="fr-BE" sz="2800" b="1" dirty="0" smtClean="0"/>
              <a:t> stroma </a:t>
            </a:r>
            <a:r>
              <a:rPr lang="fr-BE" sz="2800" b="1" dirty="0" err="1" smtClean="0"/>
              <a:t>with</a:t>
            </a:r>
            <a:r>
              <a:rPr lang="fr-BE" sz="2800" b="1" dirty="0" smtClean="0"/>
              <a:t> </a:t>
            </a:r>
            <a:r>
              <a:rPr lang="fr-BE" sz="2800" b="1" dirty="0" err="1" smtClean="0"/>
              <a:t>mitotic</a:t>
            </a:r>
            <a:r>
              <a:rPr lang="fr-BE" sz="2800" b="1" dirty="0" smtClean="0"/>
              <a:t> figures</a:t>
            </a:r>
          </a:p>
          <a:p>
            <a:r>
              <a:rPr lang="fr-BE" sz="2800" b="1" dirty="0" err="1" smtClean="0"/>
              <a:t>Vascular</a:t>
            </a:r>
            <a:r>
              <a:rPr lang="fr-BE" sz="2800" b="1" dirty="0" smtClean="0"/>
              <a:t> aspects (</a:t>
            </a:r>
            <a:r>
              <a:rPr lang="fr-BE" sz="2800" b="1" dirty="0" err="1" smtClean="0"/>
              <a:t>thick</a:t>
            </a:r>
            <a:r>
              <a:rPr lang="fr-BE" sz="2800" b="1" dirty="0" smtClean="0"/>
              <a:t> </a:t>
            </a:r>
            <a:r>
              <a:rPr lang="fr-BE" sz="2800" b="1" dirty="0" err="1" smtClean="0"/>
              <a:t>wall</a:t>
            </a:r>
            <a:r>
              <a:rPr lang="fr-BE" sz="2800" b="1" dirty="0" smtClean="0"/>
              <a:t> </a:t>
            </a:r>
            <a:r>
              <a:rPr lang="fr-BE" sz="2800" b="1" dirty="0" err="1" smtClean="0"/>
              <a:t>vessels</a:t>
            </a:r>
            <a:r>
              <a:rPr lang="fr-BE" sz="2800" b="1" dirty="0" smtClean="0"/>
              <a:t>, </a:t>
            </a:r>
            <a:r>
              <a:rPr lang="fr-BE" sz="2800" b="1" dirty="0" err="1" smtClean="0"/>
              <a:t>anastomosing</a:t>
            </a:r>
            <a:r>
              <a:rPr lang="fr-BE" sz="2800" b="1" dirty="0" smtClean="0"/>
              <a:t> </a:t>
            </a:r>
            <a:r>
              <a:rPr lang="fr-BE" sz="2800" b="1" dirty="0" err="1" smtClean="0"/>
              <a:t>capillary</a:t>
            </a:r>
            <a:r>
              <a:rPr lang="fr-BE" sz="2800" b="1" dirty="0" smtClean="0"/>
              <a:t> network, </a:t>
            </a:r>
            <a:r>
              <a:rPr lang="fr-BE" sz="2800" b="1" dirty="0" err="1" smtClean="0"/>
              <a:t>ectatic</a:t>
            </a:r>
            <a:r>
              <a:rPr lang="fr-BE" sz="2800" b="1" dirty="0" smtClean="0"/>
              <a:t> </a:t>
            </a:r>
            <a:r>
              <a:rPr lang="fr-BE" sz="2800" b="1" dirty="0" err="1" smtClean="0"/>
              <a:t>stromal</a:t>
            </a:r>
            <a:r>
              <a:rPr lang="fr-BE" sz="2800" b="1" dirty="0" smtClean="0"/>
              <a:t> </a:t>
            </a:r>
            <a:r>
              <a:rPr lang="fr-BE" sz="2800" b="1" dirty="0" err="1" smtClean="0"/>
              <a:t>blood</a:t>
            </a:r>
            <a:r>
              <a:rPr lang="fr-BE" sz="2800" b="1" dirty="0" smtClean="0"/>
              <a:t> </a:t>
            </a:r>
            <a:r>
              <a:rPr lang="fr-BE" sz="2800" b="1" dirty="0" err="1" smtClean="0"/>
              <a:t>vessels</a:t>
            </a:r>
            <a:r>
              <a:rPr lang="fr-BE" sz="2800" b="1" dirty="0" smtClean="0"/>
              <a:t>) </a:t>
            </a:r>
            <a:endParaRPr lang="fr-BE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Autofit/>
          </a:bodyPr>
          <a:lstStyle/>
          <a:p>
            <a:r>
              <a:rPr lang="fr-BE" sz="5400" b="1" dirty="0" smtClean="0"/>
              <a:t>Conclusions</a:t>
            </a:r>
            <a:endParaRPr lang="fr-BE" sz="5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2071678"/>
            <a:ext cx="8503920" cy="4027370"/>
          </a:xfrm>
        </p:spPr>
        <p:txBody>
          <a:bodyPr/>
          <a:lstStyle/>
          <a:p>
            <a:r>
              <a:rPr lang="fr-BE" b="1" dirty="0" smtClean="0"/>
              <a:t>SPRM </a:t>
            </a:r>
            <a:r>
              <a:rPr lang="fr-BE" b="1" dirty="0" err="1" smtClean="0"/>
              <a:t>limited</a:t>
            </a:r>
            <a:r>
              <a:rPr lang="fr-BE" b="1" dirty="0" smtClean="0"/>
              <a:t> </a:t>
            </a:r>
            <a:r>
              <a:rPr lang="fr-BE" b="1" dirty="0" err="1" smtClean="0"/>
              <a:t>actually</a:t>
            </a:r>
            <a:r>
              <a:rPr lang="fr-BE" b="1" dirty="0" smtClean="0"/>
              <a:t> to short </a:t>
            </a:r>
            <a:r>
              <a:rPr lang="fr-BE" b="1" dirty="0" err="1" smtClean="0"/>
              <a:t>term</a:t>
            </a:r>
            <a:r>
              <a:rPr lang="fr-BE" b="1" dirty="0" smtClean="0"/>
              <a:t> use </a:t>
            </a:r>
          </a:p>
          <a:p>
            <a:r>
              <a:rPr lang="fr-BE" b="1" dirty="0" err="1" smtClean="0"/>
              <a:t>Ideal</a:t>
            </a:r>
            <a:r>
              <a:rPr lang="fr-BE" b="1" dirty="0" smtClean="0"/>
              <a:t> SPRM : </a:t>
            </a:r>
            <a:r>
              <a:rPr lang="fr-BE" b="1" dirty="0" err="1" smtClean="0"/>
              <a:t>reduced</a:t>
            </a:r>
            <a:r>
              <a:rPr lang="fr-BE" b="1" dirty="0" smtClean="0"/>
              <a:t> </a:t>
            </a:r>
            <a:r>
              <a:rPr lang="fr-BE" b="1" dirty="0" err="1" smtClean="0"/>
              <a:t>antiglucocorticoid</a:t>
            </a:r>
            <a:r>
              <a:rPr lang="fr-BE" b="1" dirty="0" smtClean="0"/>
              <a:t> 					</a:t>
            </a:r>
            <a:r>
              <a:rPr lang="fr-BE" b="1" dirty="0" err="1" smtClean="0"/>
              <a:t>properties</a:t>
            </a:r>
            <a:endParaRPr lang="fr-BE" b="1" dirty="0" smtClean="0"/>
          </a:p>
          <a:p>
            <a:r>
              <a:rPr lang="fr-BE" b="1" dirty="0" smtClean="0"/>
              <a:t>Intermittent </a:t>
            </a:r>
            <a:r>
              <a:rPr lang="fr-BE" b="1" dirty="0" err="1" smtClean="0"/>
              <a:t>therapy</a:t>
            </a:r>
            <a:r>
              <a:rPr lang="fr-BE" b="1" dirty="0" smtClean="0"/>
              <a:t> ?</a:t>
            </a:r>
          </a:p>
          <a:p>
            <a:r>
              <a:rPr lang="fr-BE" b="1" dirty="0" smtClean="0"/>
              <a:t>Long </a:t>
            </a:r>
            <a:r>
              <a:rPr lang="fr-BE" b="1" dirty="0" err="1" smtClean="0"/>
              <a:t>term</a:t>
            </a:r>
            <a:r>
              <a:rPr lang="fr-BE" b="1" dirty="0" smtClean="0"/>
              <a:t> </a:t>
            </a:r>
            <a:r>
              <a:rPr lang="fr-BE" b="1" dirty="0" err="1" smtClean="0"/>
              <a:t>endometrial</a:t>
            </a:r>
            <a:r>
              <a:rPr lang="fr-BE" b="1" dirty="0" smtClean="0"/>
              <a:t> </a:t>
            </a:r>
            <a:r>
              <a:rPr lang="fr-BE" b="1" dirty="0" err="1" smtClean="0"/>
              <a:t>safety</a:t>
            </a:r>
            <a:r>
              <a:rPr lang="fr-BE" b="1" dirty="0" smtClean="0"/>
              <a:t> ?</a:t>
            </a:r>
          </a:p>
          <a:p>
            <a:endParaRPr lang="fr-B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b="1" dirty="0" err="1" smtClean="0"/>
              <a:t>Selective</a:t>
            </a:r>
            <a:r>
              <a:rPr lang="fr-BE" sz="3600" b="1" dirty="0" smtClean="0"/>
              <a:t> Action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857356" y="2071678"/>
            <a:ext cx="6948316" cy="4027370"/>
          </a:xfrm>
        </p:spPr>
        <p:txBody>
          <a:bodyPr>
            <a:normAutofit/>
          </a:bodyPr>
          <a:lstStyle/>
          <a:p>
            <a:r>
              <a:rPr lang="fr-BE" sz="4800" dirty="0" smtClean="0"/>
              <a:t> </a:t>
            </a:r>
            <a:r>
              <a:rPr lang="fr-BE" sz="4800" dirty="0" err="1" smtClean="0"/>
              <a:t>At</a:t>
            </a:r>
            <a:r>
              <a:rPr lang="fr-BE" sz="4800" dirty="0" smtClean="0"/>
              <a:t> the </a:t>
            </a:r>
            <a:r>
              <a:rPr lang="fr-BE" sz="4800" i="1" dirty="0" smtClean="0"/>
              <a:t>tissue</a:t>
            </a:r>
            <a:r>
              <a:rPr lang="fr-BE" sz="4800" dirty="0" smtClean="0"/>
              <a:t> </a:t>
            </a:r>
            <a:r>
              <a:rPr lang="fr-BE" sz="4800" dirty="0" err="1" smtClean="0"/>
              <a:t>level</a:t>
            </a:r>
            <a:endParaRPr lang="fr-BE" sz="4800" dirty="0" smtClean="0"/>
          </a:p>
          <a:p>
            <a:r>
              <a:rPr lang="fr-BE" sz="4800" dirty="0" smtClean="0"/>
              <a:t> </a:t>
            </a:r>
            <a:r>
              <a:rPr lang="fr-BE" sz="4800" dirty="0" err="1" smtClean="0"/>
              <a:t>At</a:t>
            </a:r>
            <a:r>
              <a:rPr lang="fr-BE" sz="4800" dirty="0" smtClean="0"/>
              <a:t> the </a:t>
            </a:r>
            <a:r>
              <a:rPr lang="fr-BE" sz="4800" i="1" dirty="0" smtClean="0"/>
              <a:t>cellular</a:t>
            </a:r>
            <a:r>
              <a:rPr lang="fr-BE" sz="4800" dirty="0" smtClean="0"/>
              <a:t> </a:t>
            </a:r>
            <a:r>
              <a:rPr lang="fr-BE" sz="4800" dirty="0" err="1" smtClean="0"/>
              <a:t>level</a:t>
            </a:r>
            <a:endParaRPr lang="fr-BE" sz="4800" dirty="0" smtClean="0"/>
          </a:p>
          <a:p>
            <a:r>
              <a:rPr lang="fr-BE" sz="4800" dirty="0" smtClean="0"/>
              <a:t> </a:t>
            </a:r>
            <a:r>
              <a:rPr lang="fr-BE" sz="4800" dirty="0" err="1" smtClean="0"/>
              <a:t>At</a:t>
            </a:r>
            <a:r>
              <a:rPr lang="fr-BE" sz="4800" dirty="0" smtClean="0"/>
              <a:t> the </a:t>
            </a:r>
            <a:r>
              <a:rPr lang="fr-BE" sz="4800" i="1" dirty="0" err="1" smtClean="0"/>
              <a:t>gene</a:t>
            </a:r>
            <a:r>
              <a:rPr lang="fr-BE" sz="4800" i="1" dirty="0" smtClean="0"/>
              <a:t> </a:t>
            </a:r>
            <a:r>
              <a:rPr lang="fr-BE" sz="4800" dirty="0" err="1" smtClean="0"/>
              <a:t>level</a:t>
            </a:r>
            <a:endParaRPr lang="fr-BE" sz="4800" dirty="0" smtClean="0"/>
          </a:p>
          <a:p>
            <a:endParaRPr lang="fr-BE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600" b="1" dirty="0" err="1" smtClean="0"/>
              <a:t>Mechanisms</a:t>
            </a:r>
            <a:r>
              <a:rPr lang="fr-BE" sz="3600" b="1" dirty="0" smtClean="0"/>
              <a:t>  of  Action</a:t>
            </a:r>
            <a:endParaRPr lang="fr-BE" b="1" dirty="0"/>
          </a:p>
        </p:txBody>
      </p:sp>
      <p:pic>
        <p:nvPicPr>
          <p:cNvPr id="4" name="Espace réservé du contenu 3" descr="http://scienceblogs.com/clock/upload/2006/11/a2%20steroid-receptor.jpg"/>
          <p:cNvPicPr>
            <a:picLocks noGrp="1"/>
          </p:cNvPicPr>
          <p:nvPr>
            <p:ph sz="quarter" idx="1"/>
          </p:nvPr>
        </p:nvPicPr>
        <p:blipFill>
          <a:blip r:embed="rId3" r:link="rId4" cstate="print"/>
          <a:srcRect b="3774"/>
          <a:stretch>
            <a:fillRect/>
          </a:stretch>
        </p:blipFill>
        <p:spPr bwMode="auto">
          <a:xfrm>
            <a:off x="1857356" y="2000240"/>
            <a:ext cx="535785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Espace réservé du contenu 3" descr="http://www.nature.com/nrd/journal/v3/n1/images/nrd1283-f4.jpg"/>
          <p:cNvPicPr>
            <a:picLocks/>
          </p:cNvPicPr>
          <p:nvPr/>
        </p:nvPicPr>
        <p:blipFill>
          <a:blip r:embed="rId5" r:link="rId6" cstate="print"/>
          <a:srcRect b="12381"/>
          <a:stretch>
            <a:fillRect/>
          </a:stretch>
        </p:blipFill>
        <p:spPr bwMode="auto">
          <a:xfrm>
            <a:off x="1285852" y="1928802"/>
            <a:ext cx="707236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/>
              <a:t>PR  </a:t>
            </a:r>
            <a:r>
              <a:rPr lang="fr-BE" b="1" dirty="0" err="1" smtClean="0"/>
              <a:t>binding</a:t>
            </a:r>
            <a:r>
              <a:rPr lang="fr-BE" b="1" dirty="0" smtClean="0"/>
              <a:t> an </a:t>
            </a:r>
            <a:r>
              <a:rPr lang="fr-BE" b="1" dirty="0" err="1" smtClean="0"/>
              <a:t>agonist</a:t>
            </a:r>
            <a:endParaRPr lang="fr-BE" b="1" dirty="0"/>
          </a:p>
        </p:txBody>
      </p:sp>
      <p:pic>
        <p:nvPicPr>
          <p:cNvPr id="4" name="Picture 11" descr="PR LB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t="57150" r="71123"/>
          <a:stretch>
            <a:fillRect/>
          </a:stretch>
        </p:blipFill>
        <p:spPr bwMode="auto">
          <a:xfrm>
            <a:off x="2922740" y="1643050"/>
            <a:ext cx="3435210" cy="4570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9"/>
          <p:cNvSpPr>
            <a:spLocks noChangeArrowheads="1"/>
          </p:cNvSpPr>
          <p:nvPr/>
        </p:nvSpPr>
        <p:spPr bwMode="auto">
          <a:xfrm rot="17134883" flipV="1">
            <a:off x="3215481" y="4126707"/>
            <a:ext cx="407987" cy="1676400"/>
          </a:xfrm>
          <a:prstGeom prst="curvedRightArrow">
            <a:avLst>
              <a:gd name="adj1" fmla="val 80353"/>
              <a:gd name="adj2" fmla="val 164358"/>
              <a:gd name="adj3" fmla="val 33333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3" name="AutoShape 158"/>
          <p:cNvSpPr>
            <a:spLocks noChangeArrowheads="1"/>
          </p:cNvSpPr>
          <p:nvPr/>
        </p:nvSpPr>
        <p:spPr bwMode="auto">
          <a:xfrm rot="4465117">
            <a:off x="3291681" y="1850232"/>
            <a:ext cx="407987" cy="1676400"/>
          </a:xfrm>
          <a:prstGeom prst="curvedRightArrow">
            <a:avLst>
              <a:gd name="adj1" fmla="val 80353"/>
              <a:gd name="adj2" fmla="val 164358"/>
              <a:gd name="adj3" fmla="val 33333"/>
            </a:avLst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85728"/>
            <a:ext cx="8229600" cy="70011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PR Ligands : </a:t>
            </a:r>
            <a:r>
              <a:rPr lang="fr-BE" sz="4000" dirty="0" err="1" smtClean="0">
                <a:latin typeface="+mj-lt"/>
                <a:ea typeface="+mj-ea"/>
                <a:cs typeface="+mj-cs"/>
              </a:rPr>
              <a:t>M</a:t>
            </a:r>
            <a:r>
              <a:rPr kumimoji="0" lang="fr-BE" sz="4000" b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echanism</a:t>
            </a:r>
            <a:r>
              <a:rPr kumimoji="0" lang="fr-BE" sz="4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of Action</a:t>
            </a:r>
            <a:endParaRPr kumimoji="0" lang="fr-FR" sz="40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AutoShape 27"/>
          <p:cNvSpPr>
            <a:spLocks noChangeAspect="1" noChangeArrowheads="1"/>
          </p:cNvSpPr>
          <p:nvPr/>
        </p:nvSpPr>
        <p:spPr bwMode="auto">
          <a:xfrm>
            <a:off x="3781425" y="2613025"/>
            <a:ext cx="1371600" cy="46355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00FF00">
                  <a:gamma/>
                  <a:tint val="1372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6" name="Oval 35"/>
          <p:cNvSpPr>
            <a:spLocks noChangeArrowheads="1"/>
          </p:cNvSpPr>
          <p:nvPr/>
        </p:nvSpPr>
        <p:spPr bwMode="auto">
          <a:xfrm>
            <a:off x="1366838" y="3270250"/>
            <a:ext cx="304800" cy="304800"/>
          </a:xfrm>
          <a:prstGeom prst="ellipse">
            <a:avLst/>
          </a:prstGeom>
          <a:solidFill>
            <a:srgbClr val="FF00FF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7" name="AutoShape 65"/>
          <p:cNvSpPr>
            <a:spLocks noChangeArrowheads="1"/>
          </p:cNvSpPr>
          <p:nvPr/>
        </p:nvSpPr>
        <p:spPr bwMode="auto">
          <a:xfrm>
            <a:off x="3495675" y="4718050"/>
            <a:ext cx="1981200" cy="577850"/>
          </a:xfrm>
          <a:prstGeom prst="diamond">
            <a:avLst/>
          </a:prstGeom>
          <a:gradFill rotWithShape="1">
            <a:gsLst>
              <a:gs pos="0">
                <a:srgbClr val="FF0000">
                  <a:gamma/>
                  <a:tint val="1372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2514600" y="3843338"/>
            <a:ext cx="896938" cy="374650"/>
          </a:xfrm>
          <a:prstGeom prst="flowChartAlternateProcess">
            <a:avLst/>
          </a:prstGeom>
          <a:gradFill rotWithShape="1">
            <a:gsLst>
              <a:gs pos="0">
                <a:srgbClr val="2BC1BD"/>
              </a:gs>
              <a:gs pos="50000">
                <a:srgbClr val="008080"/>
              </a:gs>
              <a:gs pos="100000">
                <a:srgbClr val="2BC1BD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9" name="Text Box 89"/>
          <p:cNvSpPr txBox="1">
            <a:spLocks noChangeArrowheads="1"/>
          </p:cNvSpPr>
          <p:nvPr/>
        </p:nvSpPr>
        <p:spPr bwMode="auto">
          <a:xfrm flipH="1">
            <a:off x="2613025" y="3913188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1400" b="1" i="1">
                <a:latin typeface="Trebuchet MS" pitchFamily="34" charset="0"/>
                <a:cs typeface="Arial" charset="0"/>
              </a:rPr>
              <a:t>PRE</a:t>
            </a:r>
            <a:endParaRPr lang="fr-FR" sz="1400" b="1" i="1">
              <a:latin typeface="Trebuchet MS" pitchFamily="34" charset="0"/>
              <a:cs typeface="Arial" charset="0"/>
            </a:endParaRPr>
          </a:p>
        </p:txBody>
      </p:sp>
      <p:sp>
        <p:nvSpPr>
          <p:cNvPr id="10" name="AutoShape 107"/>
          <p:cNvSpPr>
            <a:spLocks noChangeArrowheads="1"/>
          </p:cNvSpPr>
          <p:nvPr/>
        </p:nvSpPr>
        <p:spPr bwMode="auto">
          <a:xfrm>
            <a:off x="1390650" y="4456113"/>
            <a:ext cx="381000" cy="344487"/>
          </a:xfrm>
          <a:prstGeom prst="diamond">
            <a:avLst/>
          </a:prstGeom>
          <a:solidFill>
            <a:srgbClr val="FF00FF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11" name="Oval 130"/>
          <p:cNvSpPr>
            <a:spLocks noChangeArrowheads="1"/>
          </p:cNvSpPr>
          <p:nvPr/>
        </p:nvSpPr>
        <p:spPr bwMode="auto">
          <a:xfrm>
            <a:off x="5418138" y="3346450"/>
            <a:ext cx="360362" cy="581025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12" name="Oval 131"/>
          <p:cNvSpPr>
            <a:spLocks noChangeArrowheads="1"/>
          </p:cNvSpPr>
          <p:nvPr/>
        </p:nvSpPr>
        <p:spPr bwMode="auto">
          <a:xfrm>
            <a:off x="5630863" y="3536950"/>
            <a:ext cx="906462" cy="582613"/>
          </a:xfrm>
          <a:prstGeom prst="ellipse">
            <a:avLst/>
          </a:prstGeom>
          <a:solidFill>
            <a:srgbClr val="4D4D4D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13" name="Text Box 133"/>
          <p:cNvSpPr txBox="1">
            <a:spLocks noChangeArrowheads="1"/>
          </p:cNvSpPr>
          <p:nvPr/>
        </p:nvSpPr>
        <p:spPr bwMode="auto">
          <a:xfrm>
            <a:off x="5764213" y="3641725"/>
            <a:ext cx="1635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400" b="1">
                <a:latin typeface="Trebuchet MS" pitchFamily="34" charset="0"/>
                <a:cs typeface="Arial" charset="0"/>
              </a:rPr>
              <a:t>Pol II</a:t>
            </a:r>
            <a:endParaRPr lang="fr-FR" sz="1400" b="1">
              <a:latin typeface="Trebuchet MS" pitchFamily="34" charset="0"/>
              <a:cs typeface="Arial" charset="0"/>
            </a:endParaRPr>
          </a:p>
        </p:txBody>
      </p:sp>
      <p:sp>
        <p:nvSpPr>
          <p:cNvPr id="14" name="Line 143"/>
          <p:cNvSpPr>
            <a:spLocks noChangeShapeType="1"/>
          </p:cNvSpPr>
          <p:nvPr/>
        </p:nvSpPr>
        <p:spPr bwMode="auto">
          <a:xfrm>
            <a:off x="2419350" y="4222750"/>
            <a:ext cx="4678363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15" name="Oval 147"/>
          <p:cNvSpPr>
            <a:spLocks noChangeAspect="1" noChangeArrowheads="1"/>
          </p:cNvSpPr>
          <p:nvPr/>
        </p:nvSpPr>
        <p:spPr bwMode="auto">
          <a:xfrm rot="5400000">
            <a:off x="2770188" y="3351213"/>
            <a:ext cx="796925" cy="415925"/>
          </a:xfrm>
          <a:prstGeom prst="ellipse">
            <a:avLst/>
          </a:prstGeom>
          <a:solidFill>
            <a:srgbClr val="993366"/>
          </a:solidFill>
          <a:ln w="19050">
            <a:solidFill>
              <a:srgbClr val="54002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16" name="Oval 148"/>
          <p:cNvSpPr>
            <a:spLocks noChangeAspect="1" noChangeArrowheads="1"/>
          </p:cNvSpPr>
          <p:nvPr/>
        </p:nvSpPr>
        <p:spPr bwMode="auto">
          <a:xfrm rot="5400000">
            <a:off x="2409825" y="3351213"/>
            <a:ext cx="796925" cy="415925"/>
          </a:xfrm>
          <a:prstGeom prst="ellipse">
            <a:avLst/>
          </a:prstGeom>
          <a:solidFill>
            <a:srgbClr val="993366"/>
          </a:solidFill>
          <a:ln w="19050">
            <a:solidFill>
              <a:srgbClr val="54002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17" name="Text Box 72"/>
          <p:cNvSpPr txBox="1">
            <a:spLocks noChangeArrowheads="1"/>
          </p:cNvSpPr>
          <p:nvPr/>
        </p:nvSpPr>
        <p:spPr bwMode="auto">
          <a:xfrm flipH="1">
            <a:off x="2571750" y="3436938"/>
            <a:ext cx="488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1200" b="1" i="1">
                <a:latin typeface="Trebuchet MS" pitchFamily="34" charset="0"/>
                <a:cs typeface="Arial" charset="0"/>
              </a:rPr>
              <a:t>PR</a:t>
            </a:r>
            <a:endParaRPr lang="fr-FR" sz="1200" b="1" i="1">
              <a:latin typeface="Trebuchet MS" pitchFamily="34" charset="0"/>
              <a:cs typeface="Arial" charset="0"/>
            </a:endParaRPr>
          </a:p>
        </p:txBody>
      </p:sp>
      <p:sp>
        <p:nvSpPr>
          <p:cNvPr id="18" name="Text Box 150"/>
          <p:cNvSpPr txBox="1">
            <a:spLocks noChangeArrowheads="1"/>
          </p:cNvSpPr>
          <p:nvPr/>
        </p:nvSpPr>
        <p:spPr bwMode="auto">
          <a:xfrm flipH="1">
            <a:off x="2924175" y="3432175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1200" b="1" i="1">
                <a:latin typeface="Trebuchet MS" pitchFamily="34" charset="0"/>
                <a:cs typeface="Arial" charset="0"/>
              </a:rPr>
              <a:t>PR</a:t>
            </a:r>
            <a:endParaRPr lang="fr-FR" sz="1200" b="1" i="1">
              <a:latin typeface="Trebuchet MS" pitchFamily="34" charset="0"/>
              <a:cs typeface="Arial" charset="0"/>
            </a:endParaRPr>
          </a:p>
        </p:txBody>
      </p:sp>
      <p:sp>
        <p:nvSpPr>
          <p:cNvPr id="19" name="Line 151"/>
          <p:cNvSpPr>
            <a:spLocks noChangeShapeType="1"/>
          </p:cNvSpPr>
          <p:nvPr/>
        </p:nvSpPr>
        <p:spPr bwMode="auto">
          <a:xfrm>
            <a:off x="6538913" y="3817938"/>
            <a:ext cx="622300" cy="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633788" y="2711450"/>
            <a:ext cx="1685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1200" b="1" i="1" dirty="0" smtClean="0">
                <a:latin typeface="Trebuchet MS" pitchFamily="34" charset="0"/>
                <a:cs typeface="Arial" charset="0"/>
              </a:rPr>
              <a:t>COACTIVATORS</a:t>
            </a:r>
            <a:endParaRPr lang="fr-FR" sz="1200" b="1" i="1" dirty="0">
              <a:latin typeface="Trebuchet MS" pitchFamily="34" charset="0"/>
              <a:cs typeface="Arial" charset="0"/>
            </a:endParaRPr>
          </a:p>
        </p:txBody>
      </p:sp>
      <p:sp>
        <p:nvSpPr>
          <p:cNvPr id="21" name="Text Box 152"/>
          <p:cNvSpPr txBox="1">
            <a:spLocks noChangeArrowheads="1"/>
          </p:cNvSpPr>
          <p:nvPr/>
        </p:nvSpPr>
        <p:spPr bwMode="auto">
          <a:xfrm>
            <a:off x="3671888" y="4870450"/>
            <a:ext cx="1685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1200" b="1" i="1" dirty="0" smtClean="0">
                <a:latin typeface="Trebuchet MS" pitchFamily="34" charset="0"/>
                <a:cs typeface="Arial" charset="0"/>
              </a:rPr>
              <a:t>COREPRESSORS</a:t>
            </a:r>
            <a:endParaRPr lang="fr-FR" sz="1200" b="1" i="1" dirty="0">
              <a:latin typeface="Trebuchet MS" pitchFamily="34" charset="0"/>
              <a:cs typeface="Arial" charset="0"/>
            </a:endParaRPr>
          </a:p>
        </p:txBody>
      </p:sp>
      <p:pic>
        <p:nvPicPr>
          <p:cNvPr id="22" name="Picture 153" descr="cadena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75" y="3270250"/>
            <a:ext cx="476250" cy="476250"/>
          </a:xfrm>
          <a:prstGeom prst="rect">
            <a:avLst/>
          </a:prstGeom>
          <a:noFill/>
        </p:spPr>
      </p:pic>
      <p:pic>
        <p:nvPicPr>
          <p:cNvPr id="23" name="Picture 154" descr="cadena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9875" y="4337050"/>
            <a:ext cx="476250" cy="476250"/>
          </a:xfrm>
          <a:prstGeom prst="rect">
            <a:avLst/>
          </a:prstGeom>
          <a:noFill/>
        </p:spPr>
      </p:pic>
      <p:sp>
        <p:nvSpPr>
          <p:cNvPr id="24" name="Text Box 155"/>
          <p:cNvSpPr txBox="1">
            <a:spLocks noChangeArrowheads="1"/>
          </p:cNvSpPr>
          <p:nvPr/>
        </p:nvSpPr>
        <p:spPr bwMode="auto">
          <a:xfrm>
            <a:off x="7119938" y="3579813"/>
            <a:ext cx="1414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400" dirty="0" smtClean="0"/>
              <a:t>Transcription activation</a:t>
            </a:r>
            <a:endParaRPr lang="fr-FR" sz="1400" dirty="0"/>
          </a:p>
        </p:txBody>
      </p:sp>
      <p:sp>
        <p:nvSpPr>
          <p:cNvPr id="25" name="Text Box 156"/>
          <p:cNvSpPr txBox="1">
            <a:spLocks noChangeArrowheads="1"/>
          </p:cNvSpPr>
          <p:nvPr/>
        </p:nvSpPr>
        <p:spPr bwMode="auto">
          <a:xfrm>
            <a:off x="7124700" y="4318000"/>
            <a:ext cx="16383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400" dirty="0" smtClean="0"/>
              <a:t>Stop transcription</a:t>
            </a:r>
            <a:endParaRPr lang="fr-FR" sz="1400" dirty="0"/>
          </a:p>
        </p:txBody>
      </p:sp>
      <p:sp>
        <p:nvSpPr>
          <p:cNvPr id="26" name="Arc 161"/>
          <p:cNvSpPr>
            <a:spLocks/>
          </p:cNvSpPr>
          <p:nvPr/>
        </p:nvSpPr>
        <p:spPr bwMode="auto">
          <a:xfrm rot="17873837">
            <a:off x="1871663" y="2851150"/>
            <a:ext cx="533400" cy="609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27" name="Arc 162"/>
          <p:cNvSpPr>
            <a:spLocks/>
          </p:cNvSpPr>
          <p:nvPr/>
        </p:nvSpPr>
        <p:spPr bwMode="auto">
          <a:xfrm rot="17873837" flipH="1" flipV="1">
            <a:off x="1924050" y="4332288"/>
            <a:ext cx="533400" cy="609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28" name="Line 163"/>
          <p:cNvSpPr>
            <a:spLocks noChangeShapeType="1"/>
          </p:cNvSpPr>
          <p:nvPr/>
        </p:nvSpPr>
        <p:spPr bwMode="auto">
          <a:xfrm flipV="1">
            <a:off x="2576513" y="4494213"/>
            <a:ext cx="76200" cy="76200"/>
          </a:xfrm>
          <a:prstGeom prst="line">
            <a:avLst/>
          </a:prstGeom>
          <a:noFill/>
          <a:ln w="41275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29" name="Line 164"/>
          <p:cNvSpPr>
            <a:spLocks noChangeShapeType="1"/>
          </p:cNvSpPr>
          <p:nvPr/>
        </p:nvSpPr>
        <p:spPr bwMode="auto">
          <a:xfrm flipH="1">
            <a:off x="2462213" y="3089275"/>
            <a:ext cx="76200" cy="0"/>
          </a:xfrm>
          <a:prstGeom prst="line">
            <a:avLst/>
          </a:prstGeom>
          <a:noFill/>
          <a:ln w="41275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30" name="Text Box 166"/>
          <p:cNvSpPr txBox="1">
            <a:spLocks noChangeArrowheads="1"/>
          </p:cNvSpPr>
          <p:nvPr/>
        </p:nvSpPr>
        <p:spPr bwMode="auto">
          <a:xfrm>
            <a:off x="385763" y="2925763"/>
            <a:ext cx="1685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1600" b="1" i="1" dirty="0" err="1" smtClean="0">
                <a:latin typeface="Trebuchet MS" pitchFamily="34" charset="0"/>
                <a:cs typeface="Arial" charset="0"/>
              </a:rPr>
              <a:t>Agonist</a:t>
            </a:r>
            <a:endParaRPr lang="fr-FR" sz="1600" b="1" i="1" dirty="0">
              <a:latin typeface="Trebuchet MS" pitchFamily="34" charset="0"/>
              <a:cs typeface="Arial" charset="0"/>
            </a:endParaRPr>
          </a:p>
        </p:txBody>
      </p:sp>
      <p:sp>
        <p:nvSpPr>
          <p:cNvPr id="31" name="Text Box 167"/>
          <p:cNvSpPr txBox="1">
            <a:spLocks noChangeArrowheads="1"/>
          </p:cNvSpPr>
          <p:nvPr/>
        </p:nvSpPr>
        <p:spPr bwMode="auto">
          <a:xfrm>
            <a:off x="508000" y="4830763"/>
            <a:ext cx="1685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1600" b="1" i="1" dirty="0" err="1" smtClean="0">
                <a:latin typeface="Trebuchet MS" pitchFamily="34" charset="0"/>
                <a:cs typeface="Arial" charset="0"/>
              </a:rPr>
              <a:t>Antagonist</a:t>
            </a:r>
            <a:endParaRPr lang="fr-FR" sz="1600" b="1" i="1" dirty="0">
              <a:latin typeface="Trebuchet MS" pitchFamily="34" charset="0"/>
              <a:cs typeface="Arial" charset="0"/>
            </a:endParaRPr>
          </a:p>
        </p:txBody>
      </p:sp>
      <p:sp>
        <p:nvSpPr>
          <p:cNvPr id="32" name="Oval 168"/>
          <p:cNvSpPr>
            <a:spLocks noChangeArrowheads="1"/>
          </p:cNvSpPr>
          <p:nvPr/>
        </p:nvSpPr>
        <p:spPr bwMode="auto">
          <a:xfrm>
            <a:off x="2667000" y="3060700"/>
            <a:ext cx="304800" cy="304800"/>
          </a:xfrm>
          <a:prstGeom prst="ellipse">
            <a:avLst/>
          </a:prstGeom>
          <a:solidFill>
            <a:srgbClr val="FF00FF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33" name="Oval 169"/>
          <p:cNvSpPr>
            <a:spLocks noChangeArrowheads="1"/>
          </p:cNvSpPr>
          <p:nvPr/>
        </p:nvSpPr>
        <p:spPr bwMode="auto">
          <a:xfrm>
            <a:off x="2971800" y="3048000"/>
            <a:ext cx="304800" cy="304800"/>
          </a:xfrm>
          <a:prstGeom prst="ellipse">
            <a:avLst/>
          </a:prstGeom>
          <a:solidFill>
            <a:srgbClr val="FF00FF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34" name="AutoShape 170"/>
          <p:cNvSpPr>
            <a:spLocks noChangeArrowheads="1"/>
          </p:cNvSpPr>
          <p:nvPr/>
        </p:nvSpPr>
        <p:spPr bwMode="auto">
          <a:xfrm>
            <a:off x="2641600" y="3048000"/>
            <a:ext cx="381000" cy="344488"/>
          </a:xfrm>
          <a:prstGeom prst="diamond">
            <a:avLst/>
          </a:prstGeom>
          <a:solidFill>
            <a:srgbClr val="FF00FF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35" name="AutoShape 171"/>
          <p:cNvSpPr>
            <a:spLocks noChangeArrowheads="1"/>
          </p:cNvSpPr>
          <p:nvPr/>
        </p:nvSpPr>
        <p:spPr bwMode="auto">
          <a:xfrm>
            <a:off x="2946400" y="3048000"/>
            <a:ext cx="381000" cy="344488"/>
          </a:xfrm>
          <a:prstGeom prst="diamond">
            <a:avLst/>
          </a:prstGeom>
          <a:solidFill>
            <a:srgbClr val="FF00FF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36" name="Text Box 173"/>
          <p:cNvSpPr txBox="1">
            <a:spLocks noChangeArrowheads="1"/>
          </p:cNvSpPr>
          <p:nvPr/>
        </p:nvSpPr>
        <p:spPr bwMode="auto">
          <a:xfrm>
            <a:off x="0" y="2643182"/>
            <a:ext cx="236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1600" b="1" i="1" dirty="0" err="1" smtClean="0">
                <a:latin typeface="Trebuchet MS" pitchFamily="34" charset="0"/>
                <a:cs typeface="Arial" charset="0"/>
              </a:rPr>
              <a:t>Agonist</a:t>
            </a:r>
            <a:r>
              <a:rPr lang="fr-BE" sz="1600" b="1" i="1" dirty="0" smtClean="0">
                <a:latin typeface="Trebuchet MS" pitchFamily="34" charset="0"/>
                <a:cs typeface="Arial" charset="0"/>
              </a:rPr>
              <a:t>/</a:t>
            </a:r>
            <a:r>
              <a:rPr lang="fr-BE" sz="1600" b="1" i="1" dirty="0" err="1" smtClean="0">
                <a:latin typeface="Trebuchet MS" pitchFamily="34" charset="0"/>
                <a:cs typeface="Arial" charset="0"/>
              </a:rPr>
              <a:t>antagonist</a:t>
            </a:r>
            <a:endParaRPr lang="fr-FR" sz="1600" b="1" i="1" dirty="0">
              <a:latin typeface="Trebuchet MS" pitchFamily="34" charset="0"/>
              <a:cs typeface="Arial" charset="0"/>
            </a:endParaRPr>
          </a:p>
        </p:txBody>
      </p:sp>
      <p:sp>
        <p:nvSpPr>
          <p:cNvPr id="37" name="AutoShape 174"/>
          <p:cNvSpPr>
            <a:spLocks noChangeArrowheads="1"/>
          </p:cNvSpPr>
          <p:nvPr/>
        </p:nvSpPr>
        <p:spPr bwMode="auto">
          <a:xfrm>
            <a:off x="1447800" y="3429000"/>
            <a:ext cx="304800" cy="304800"/>
          </a:xfrm>
          <a:prstGeom prst="octagon">
            <a:avLst>
              <a:gd name="adj" fmla="val 29287"/>
            </a:avLst>
          </a:prstGeom>
          <a:solidFill>
            <a:srgbClr val="FF00FF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38" name="AutoShape 175"/>
          <p:cNvSpPr>
            <a:spLocks noChangeArrowheads="1"/>
          </p:cNvSpPr>
          <p:nvPr/>
        </p:nvSpPr>
        <p:spPr bwMode="auto">
          <a:xfrm>
            <a:off x="2692400" y="3048000"/>
            <a:ext cx="304800" cy="304800"/>
          </a:xfrm>
          <a:prstGeom prst="octagon">
            <a:avLst>
              <a:gd name="adj" fmla="val 29287"/>
            </a:avLst>
          </a:prstGeom>
          <a:solidFill>
            <a:srgbClr val="FF00FF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39" name="AutoShape 176"/>
          <p:cNvSpPr>
            <a:spLocks noChangeArrowheads="1"/>
          </p:cNvSpPr>
          <p:nvPr/>
        </p:nvSpPr>
        <p:spPr bwMode="auto">
          <a:xfrm>
            <a:off x="2971800" y="3060700"/>
            <a:ext cx="304800" cy="304800"/>
          </a:xfrm>
          <a:prstGeom prst="octagon">
            <a:avLst>
              <a:gd name="adj" fmla="val 29287"/>
            </a:avLst>
          </a:prstGeom>
          <a:solidFill>
            <a:srgbClr val="FF00FF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40" name="AutoShape 177"/>
          <p:cNvSpPr>
            <a:spLocks noChangeArrowheads="1"/>
          </p:cNvSpPr>
          <p:nvPr/>
        </p:nvSpPr>
        <p:spPr bwMode="auto">
          <a:xfrm>
            <a:off x="4495800" y="2235200"/>
            <a:ext cx="533400" cy="2286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00FF00">
                  <a:gamma/>
                  <a:tint val="14118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41" name="AutoShape 181"/>
          <p:cNvSpPr>
            <a:spLocks noChangeArrowheads="1"/>
          </p:cNvSpPr>
          <p:nvPr/>
        </p:nvSpPr>
        <p:spPr bwMode="auto">
          <a:xfrm>
            <a:off x="4953000" y="2095500"/>
            <a:ext cx="533400" cy="2286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00FF00">
                  <a:gamma/>
                  <a:tint val="14118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42" name="AutoShape 182"/>
          <p:cNvSpPr>
            <a:spLocks noChangeArrowheads="1"/>
          </p:cNvSpPr>
          <p:nvPr/>
        </p:nvSpPr>
        <p:spPr bwMode="auto">
          <a:xfrm>
            <a:off x="5181600" y="2387600"/>
            <a:ext cx="533400" cy="2286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00FF00">
                  <a:gamma/>
                  <a:tint val="14118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43" name="AutoShape 183"/>
          <p:cNvSpPr>
            <a:spLocks noChangeArrowheads="1"/>
          </p:cNvSpPr>
          <p:nvPr/>
        </p:nvSpPr>
        <p:spPr bwMode="auto">
          <a:xfrm>
            <a:off x="5486400" y="2692400"/>
            <a:ext cx="533400" cy="2286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00FF00">
                  <a:gamma/>
                  <a:tint val="14118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44" name="AutoShape 184"/>
          <p:cNvSpPr>
            <a:spLocks noChangeArrowheads="1"/>
          </p:cNvSpPr>
          <p:nvPr/>
        </p:nvSpPr>
        <p:spPr bwMode="auto">
          <a:xfrm>
            <a:off x="4572000" y="5334000"/>
            <a:ext cx="685800" cy="228600"/>
          </a:xfrm>
          <a:prstGeom prst="diamond">
            <a:avLst/>
          </a:prstGeom>
          <a:gradFill rotWithShape="1">
            <a:gsLst>
              <a:gs pos="0">
                <a:srgbClr val="FF0000">
                  <a:gamma/>
                  <a:tint val="20000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45" name="AutoShape 185"/>
          <p:cNvSpPr>
            <a:spLocks noChangeArrowheads="1"/>
          </p:cNvSpPr>
          <p:nvPr/>
        </p:nvSpPr>
        <p:spPr bwMode="auto">
          <a:xfrm>
            <a:off x="4038600" y="5486400"/>
            <a:ext cx="685800" cy="228600"/>
          </a:xfrm>
          <a:prstGeom prst="diamond">
            <a:avLst/>
          </a:prstGeom>
          <a:gradFill rotWithShape="1">
            <a:gsLst>
              <a:gs pos="0">
                <a:srgbClr val="FF0000">
                  <a:gamma/>
                  <a:tint val="20000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46" name="AutoShape 186"/>
          <p:cNvSpPr>
            <a:spLocks noChangeArrowheads="1"/>
          </p:cNvSpPr>
          <p:nvPr/>
        </p:nvSpPr>
        <p:spPr bwMode="auto">
          <a:xfrm>
            <a:off x="4724400" y="5562600"/>
            <a:ext cx="685800" cy="228600"/>
          </a:xfrm>
          <a:prstGeom prst="diamond">
            <a:avLst/>
          </a:prstGeom>
          <a:gradFill rotWithShape="1">
            <a:gsLst>
              <a:gs pos="0">
                <a:srgbClr val="FF0000">
                  <a:gamma/>
                  <a:tint val="20000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47" name="AutoShape 187"/>
          <p:cNvSpPr>
            <a:spLocks noChangeArrowheads="1"/>
          </p:cNvSpPr>
          <p:nvPr/>
        </p:nvSpPr>
        <p:spPr bwMode="auto">
          <a:xfrm>
            <a:off x="4267200" y="5791200"/>
            <a:ext cx="685800" cy="228600"/>
          </a:xfrm>
          <a:prstGeom prst="diamond">
            <a:avLst/>
          </a:prstGeom>
          <a:gradFill rotWithShape="1">
            <a:gsLst>
              <a:gs pos="0">
                <a:srgbClr val="FF0000">
                  <a:gamma/>
                  <a:tint val="20000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48" name="AutoShape 188"/>
          <p:cNvSpPr>
            <a:spLocks noChangeArrowheads="1"/>
          </p:cNvSpPr>
          <p:nvPr/>
        </p:nvSpPr>
        <p:spPr bwMode="auto">
          <a:xfrm>
            <a:off x="3571868" y="4714884"/>
            <a:ext cx="1981200" cy="649288"/>
          </a:xfrm>
          <a:prstGeom prst="diamond">
            <a:avLst/>
          </a:prstGeom>
          <a:gradFill rotWithShape="1">
            <a:gsLst>
              <a:gs pos="0">
                <a:srgbClr val="FF0000">
                  <a:gamma/>
                  <a:tint val="1372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49" name="Text Box 189"/>
          <p:cNvSpPr txBox="1">
            <a:spLocks noChangeArrowheads="1"/>
          </p:cNvSpPr>
          <p:nvPr/>
        </p:nvSpPr>
        <p:spPr bwMode="auto">
          <a:xfrm>
            <a:off x="3643306" y="4929198"/>
            <a:ext cx="16859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1200" b="1" i="1" dirty="0" smtClean="0">
                <a:latin typeface="Trebuchet MS" pitchFamily="34" charset="0"/>
                <a:cs typeface="Arial" charset="0"/>
              </a:rPr>
              <a:t>COREPRESSORS</a:t>
            </a:r>
            <a:endParaRPr lang="fr-FR" sz="1200" b="1" i="1" dirty="0">
              <a:latin typeface="Trebuchet MS" pitchFamily="34" charset="0"/>
              <a:cs typeface="Arial" charset="0"/>
            </a:endParaRPr>
          </a:p>
        </p:txBody>
      </p:sp>
      <p:sp>
        <p:nvSpPr>
          <p:cNvPr id="50" name="AutoShape 190"/>
          <p:cNvSpPr>
            <a:spLocks noChangeAspect="1" noChangeArrowheads="1"/>
          </p:cNvSpPr>
          <p:nvPr/>
        </p:nvSpPr>
        <p:spPr bwMode="auto">
          <a:xfrm>
            <a:off x="3786182" y="2571744"/>
            <a:ext cx="1371600" cy="46355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00FF00">
                  <a:gamma/>
                  <a:tint val="1372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51" name="Text Box 191"/>
          <p:cNvSpPr txBox="1">
            <a:spLocks noChangeArrowheads="1"/>
          </p:cNvSpPr>
          <p:nvPr/>
        </p:nvSpPr>
        <p:spPr bwMode="auto">
          <a:xfrm>
            <a:off x="3646488" y="2714621"/>
            <a:ext cx="16859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b="1" i="1" dirty="0" smtClean="0">
                <a:latin typeface="Trebuchet MS" pitchFamily="34" charset="0"/>
                <a:cs typeface="Arial" charset="0"/>
              </a:rPr>
              <a:t>COACTIVATORS</a:t>
            </a:r>
            <a:endParaRPr lang="fr-FR" sz="1200" b="1" i="1" dirty="0">
              <a:latin typeface="Trebuchet MS" pitchFamily="34" charset="0"/>
              <a:cs typeface="Arial" charset="0"/>
            </a:endParaRPr>
          </a:p>
        </p:txBody>
      </p:sp>
      <p:sp>
        <p:nvSpPr>
          <p:cNvPr id="52" name="Oval 132"/>
          <p:cNvSpPr>
            <a:spLocks noChangeAspect="1" noChangeArrowheads="1"/>
          </p:cNvSpPr>
          <p:nvPr/>
        </p:nvSpPr>
        <p:spPr bwMode="auto">
          <a:xfrm>
            <a:off x="5226050" y="3805238"/>
            <a:ext cx="639763" cy="447675"/>
          </a:xfrm>
          <a:prstGeom prst="ellipse">
            <a:avLst/>
          </a:prstGeom>
          <a:solidFill>
            <a:srgbClr val="969696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00"/>
                            </p:stCondLst>
                            <p:childTnLst>
                              <p:par>
                                <p:cTn id="313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000"/>
                            </p:stCondLst>
                            <p:childTnLst>
                              <p:par>
                                <p:cTn id="3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3" grpId="3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7" grpId="2" animBg="1"/>
      <p:bldP spid="10" grpId="0" animBg="1"/>
      <p:bldP spid="10" grpId="1" animBg="1"/>
      <p:bldP spid="19" grpId="0" animBg="1"/>
      <p:bldP spid="19" grpId="1" animBg="1"/>
      <p:bldP spid="19" grpId="2" animBg="1"/>
      <p:bldP spid="19" grpId="3" animBg="1"/>
      <p:bldP spid="20" grpId="0"/>
      <p:bldP spid="20" grpId="1"/>
      <p:bldP spid="21" grpId="0"/>
      <p:bldP spid="21" grpId="1"/>
      <p:bldP spid="21" grpId="2"/>
      <p:bldP spid="24" grpId="0"/>
      <p:bldP spid="24" grpId="1"/>
      <p:bldP spid="24" grpId="2"/>
      <p:bldP spid="24" grpId="3"/>
      <p:bldP spid="25" grpId="0"/>
      <p:bldP spid="25" grpId="1"/>
      <p:bldP spid="25" grpId="2"/>
      <p:bldP spid="26" grpId="0" animBg="1"/>
      <p:bldP spid="26" grpId="1" animBg="1"/>
      <p:bldP spid="26" grpId="2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9" grpId="2" animBg="1"/>
      <p:bldP spid="30" grpId="0"/>
      <p:bldP spid="30" grpId="1"/>
      <p:bldP spid="31" grpId="0"/>
      <p:bldP spid="31" grpId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/>
      <p:bldP spid="37" grpId="0" animBg="1"/>
      <p:bldP spid="38" grpId="0" animBg="1"/>
      <p:bldP spid="39" grpId="0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2" grpId="2" animBg="1"/>
      <p:bldP spid="42" grpId="3" animBg="1"/>
      <p:bldP spid="43" grpId="0" animBg="1"/>
      <p:bldP spid="43" grpId="1" animBg="1"/>
      <p:bldP spid="43" grpId="2" animBg="1"/>
      <p:bldP spid="43" grpId="3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9" grpId="0"/>
      <p:bldP spid="50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4500562" y="3000372"/>
            <a:ext cx="2143140" cy="16430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858312" cy="842946"/>
          </a:xfrm>
        </p:spPr>
        <p:txBody>
          <a:bodyPr>
            <a:noAutofit/>
          </a:bodyPr>
          <a:lstStyle/>
          <a:p>
            <a:r>
              <a:rPr lang="fr-BE" sz="2800" b="1" dirty="0" smtClean="0"/>
              <a:t>First Compounds </a:t>
            </a:r>
            <a:br>
              <a:rPr lang="fr-BE" sz="2800" b="1" dirty="0" smtClean="0"/>
            </a:br>
            <a:r>
              <a:rPr lang="fr-BE" sz="2800" b="1" dirty="0" err="1" smtClean="0"/>
              <a:t>from</a:t>
            </a:r>
            <a:r>
              <a:rPr lang="fr-BE" sz="2800" b="1" dirty="0" smtClean="0"/>
              <a:t> </a:t>
            </a:r>
            <a:r>
              <a:rPr lang="fr-BE" sz="2800" b="1" dirty="0" err="1" smtClean="0"/>
              <a:t>this</a:t>
            </a:r>
            <a:r>
              <a:rPr lang="fr-BE" sz="2800" b="1" dirty="0" smtClean="0"/>
              <a:t> new class of </a:t>
            </a:r>
            <a:r>
              <a:rPr lang="fr-BE" sz="2800" b="1" dirty="0" err="1" smtClean="0"/>
              <a:t>steroids</a:t>
            </a:r>
            <a:endParaRPr lang="fr-BE" sz="2800" b="1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4628550" cy="2788591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143248"/>
            <a:ext cx="3718108" cy="2714644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071538" y="4286256"/>
            <a:ext cx="229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BE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Mifepristone</a:t>
            </a:r>
            <a:r>
              <a:rPr kumimoji="0" lang="fr-BE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(RU 486)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86446" y="5857892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BE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Onapristone</a:t>
            </a:r>
            <a:r>
              <a:rPr kumimoji="0" lang="fr-BE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(ZK 98 299)</a:t>
            </a:r>
            <a:r>
              <a:rPr kumimoji="0" lang="fr-BE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Ellipse 9"/>
          <p:cNvSpPr/>
          <p:nvPr/>
        </p:nvSpPr>
        <p:spPr>
          <a:xfrm>
            <a:off x="214282" y="1428736"/>
            <a:ext cx="2071702" cy="16430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/>
              <a:t>New Compounds</a:t>
            </a:r>
            <a:endParaRPr lang="fr-BE" b="1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4244729" cy="268764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684644"/>
            <a:ext cx="3928796" cy="2693449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357290" y="4429132"/>
            <a:ext cx="180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BE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Asoprisnil</a:t>
            </a:r>
            <a:r>
              <a:rPr kumimoji="0" lang="fr-BE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(J</a:t>
            </a:r>
            <a:r>
              <a:rPr kumimoji="0" lang="fr-BE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BE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867)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6578" y="5929330"/>
            <a:ext cx="1974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BE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Ulipristal</a:t>
            </a:r>
            <a:r>
              <a:rPr kumimoji="0" lang="fr-BE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(VA2914)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571480"/>
            <a:ext cx="8229600" cy="2357454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300" b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Gynaecological</a:t>
            </a:r>
            <a:r>
              <a:rPr kumimoji="0" lang="fr-BE" sz="33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uses of a new class of </a:t>
            </a:r>
            <a:r>
              <a:rPr kumimoji="0" lang="fr-BE" sz="3300" b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steroids</a:t>
            </a:r>
            <a:r>
              <a:rPr kumimoji="0" lang="fr-BE" sz="33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: the </a:t>
            </a:r>
            <a:r>
              <a:rPr kumimoji="0" lang="fr-BE" sz="3300" b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selective</a:t>
            </a:r>
            <a:r>
              <a:rPr kumimoji="0" lang="fr-BE" sz="33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3300" b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progesterone</a:t>
            </a:r>
            <a:r>
              <a:rPr kumimoji="0" lang="fr-BE" sz="33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3300" b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receptor</a:t>
            </a:r>
            <a:r>
              <a:rPr kumimoji="0" lang="fr-BE" sz="33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3300" b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modulators</a:t>
            </a:r>
            <a:r>
              <a:rPr kumimoji="0" lang="fr-BE" sz="33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BE" sz="33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BE" sz="33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BE" sz="33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BE" sz="27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Axelle </a:t>
            </a:r>
            <a:r>
              <a:rPr kumimoji="0" lang="fr-BE" sz="27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Pintiaux</a:t>
            </a:r>
            <a:r>
              <a:rPr kumimoji="0" lang="fr-BE" sz="27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, Nathalie </a:t>
            </a:r>
            <a:r>
              <a:rPr kumimoji="0" lang="fr-BE" sz="27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Chabbert</a:t>
            </a:r>
            <a:r>
              <a:rPr kumimoji="0" lang="fr-BE" sz="27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-Buffet, Jean-Michel </a:t>
            </a:r>
            <a:r>
              <a:rPr kumimoji="0" lang="fr-BE" sz="27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Foidart</a:t>
            </a:r>
            <a:r>
              <a:rPr kumimoji="0" lang="fr-BE" sz="3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BE" sz="3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BE" sz="33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BE" sz="33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BE" sz="33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BE" sz="33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BE" sz="33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28794" y="5715016"/>
            <a:ext cx="692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 err="1" smtClean="0">
                <a:latin typeface="+mj-lt"/>
                <a:cs typeface="Andalus" pitchFamily="2" charset="-78"/>
              </a:rPr>
              <a:t>Gynecological</a:t>
            </a:r>
            <a:r>
              <a:rPr lang="fr-BE" i="1" dirty="0" smtClean="0">
                <a:latin typeface="+mj-lt"/>
                <a:cs typeface="Andalus" pitchFamily="2" charset="-78"/>
              </a:rPr>
              <a:t> </a:t>
            </a:r>
            <a:r>
              <a:rPr lang="fr-BE" i="1" dirty="0" err="1" smtClean="0">
                <a:latin typeface="+mj-lt"/>
                <a:cs typeface="Andalus" pitchFamily="2" charset="-78"/>
              </a:rPr>
              <a:t>Endocrinology</a:t>
            </a:r>
            <a:r>
              <a:rPr lang="fr-BE" i="1" dirty="0" smtClean="0">
                <a:latin typeface="+mj-lt"/>
                <a:cs typeface="Andalus" pitchFamily="2" charset="-78"/>
              </a:rPr>
              <a:t>, </a:t>
            </a:r>
            <a:r>
              <a:rPr lang="fr-BE" i="1" dirty="0" err="1" smtClean="0">
                <a:latin typeface="+mj-lt"/>
                <a:cs typeface="Andalus" pitchFamily="2" charset="-78"/>
              </a:rPr>
              <a:t>February</a:t>
            </a:r>
            <a:r>
              <a:rPr lang="fr-BE" i="1" dirty="0" smtClean="0">
                <a:latin typeface="+mj-lt"/>
                <a:cs typeface="Andalus" pitchFamily="2" charset="-78"/>
              </a:rPr>
              <a:t> 2009 ; 25(2) : 67-73</a:t>
            </a:r>
            <a:endParaRPr lang="fr-BE" i="1" dirty="0">
              <a:latin typeface="+mj-lt"/>
              <a:cs typeface="Andalus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0166" y="2214554"/>
            <a:ext cx="6357982" cy="32147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2400" i="1" dirty="0" err="1" smtClean="0">
                <a:solidFill>
                  <a:schemeClr val="tx1"/>
                </a:solidFill>
              </a:rPr>
              <a:t>Medical</a:t>
            </a:r>
            <a:r>
              <a:rPr lang="fr-BE" sz="2400" i="1" dirty="0" smtClean="0">
                <a:solidFill>
                  <a:schemeClr val="tx1"/>
                </a:solidFill>
              </a:rPr>
              <a:t> Abortion</a:t>
            </a:r>
          </a:p>
          <a:p>
            <a:r>
              <a:rPr lang="fr-BE" sz="2400" i="1" dirty="0" smtClean="0">
                <a:solidFill>
                  <a:schemeClr val="tx1"/>
                </a:solidFill>
              </a:rPr>
              <a:t>Management of </a:t>
            </a:r>
            <a:r>
              <a:rPr lang="fr-BE" sz="2400" i="1" dirty="0" err="1" smtClean="0">
                <a:solidFill>
                  <a:schemeClr val="tx1"/>
                </a:solidFill>
              </a:rPr>
              <a:t>Miscarriage</a:t>
            </a:r>
            <a:endParaRPr lang="fr-BE" sz="2400" i="1" dirty="0" smtClean="0">
              <a:solidFill>
                <a:schemeClr val="tx1"/>
              </a:solidFill>
            </a:endParaRPr>
          </a:p>
          <a:p>
            <a:r>
              <a:rPr lang="fr-BE" sz="2400" i="1" dirty="0" smtClean="0">
                <a:solidFill>
                  <a:schemeClr val="tx1"/>
                </a:solidFill>
              </a:rPr>
              <a:t>Emergency Contraception</a:t>
            </a:r>
          </a:p>
          <a:p>
            <a:r>
              <a:rPr lang="fr-BE" sz="2400" i="1" dirty="0" smtClean="0">
                <a:solidFill>
                  <a:schemeClr val="tx1"/>
                </a:solidFill>
              </a:rPr>
              <a:t>Long </a:t>
            </a:r>
            <a:r>
              <a:rPr lang="fr-BE" sz="2400" i="1" dirty="0" err="1" smtClean="0">
                <a:solidFill>
                  <a:schemeClr val="tx1"/>
                </a:solidFill>
              </a:rPr>
              <a:t>Term</a:t>
            </a:r>
            <a:r>
              <a:rPr lang="fr-BE" sz="2400" i="1" dirty="0" smtClean="0">
                <a:solidFill>
                  <a:schemeClr val="tx1"/>
                </a:solidFill>
              </a:rPr>
              <a:t> Contraception</a:t>
            </a:r>
          </a:p>
          <a:p>
            <a:r>
              <a:rPr lang="fr-BE" sz="2400" i="1" dirty="0" err="1" smtClean="0">
                <a:solidFill>
                  <a:schemeClr val="tx1"/>
                </a:solidFill>
              </a:rPr>
              <a:t>Treatment</a:t>
            </a:r>
            <a:r>
              <a:rPr lang="fr-BE" sz="2400" i="1" dirty="0" smtClean="0">
                <a:solidFill>
                  <a:schemeClr val="tx1"/>
                </a:solidFill>
              </a:rPr>
              <a:t> of </a:t>
            </a:r>
            <a:r>
              <a:rPr lang="fr-BE" sz="2400" i="1" dirty="0" err="1" smtClean="0">
                <a:solidFill>
                  <a:schemeClr val="tx1"/>
                </a:solidFill>
              </a:rPr>
              <a:t>Uterine</a:t>
            </a:r>
            <a:r>
              <a:rPr lang="fr-BE" sz="2400" i="1" dirty="0" smtClean="0">
                <a:solidFill>
                  <a:schemeClr val="tx1"/>
                </a:solidFill>
              </a:rPr>
              <a:t> </a:t>
            </a:r>
            <a:r>
              <a:rPr lang="fr-BE" sz="2400" i="1" dirty="0" err="1" smtClean="0">
                <a:solidFill>
                  <a:schemeClr val="tx1"/>
                </a:solidFill>
              </a:rPr>
              <a:t>Leiomyomata</a:t>
            </a:r>
            <a:endParaRPr lang="fr-BE" sz="2400" i="1" dirty="0" smtClean="0">
              <a:solidFill>
                <a:schemeClr val="tx1"/>
              </a:solidFill>
            </a:endParaRPr>
          </a:p>
          <a:p>
            <a:r>
              <a:rPr lang="fr-BE" sz="2400" i="1" dirty="0" err="1" smtClean="0">
                <a:solidFill>
                  <a:schemeClr val="tx1"/>
                </a:solidFill>
              </a:rPr>
              <a:t>Treatment</a:t>
            </a:r>
            <a:r>
              <a:rPr lang="fr-BE" sz="2400" i="1" dirty="0" smtClean="0">
                <a:solidFill>
                  <a:schemeClr val="tx1"/>
                </a:solidFill>
              </a:rPr>
              <a:t> of </a:t>
            </a:r>
            <a:r>
              <a:rPr lang="fr-BE" sz="2400" i="1" dirty="0" err="1" smtClean="0">
                <a:solidFill>
                  <a:schemeClr val="tx1"/>
                </a:solidFill>
              </a:rPr>
              <a:t>Endometriosis</a:t>
            </a:r>
            <a:endParaRPr lang="fr-BE" sz="2400" i="1" dirty="0" smtClean="0">
              <a:solidFill>
                <a:schemeClr val="tx1"/>
              </a:solidFill>
            </a:endParaRPr>
          </a:p>
          <a:p>
            <a:r>
              <a:rPr lang="fr-BE" sz="2400" i="1" dirty="0" err="1" smtClean="0">
                <a:solidFill>
                  <a:schemeClr val="tx1"/>
                </a:solidFill>
              </a:rPr>
              <a:t>Breast</a:t>
            </a:r>
            <a:r>
              <a:rPr lang="fr-BE" sz="2400" i="1" dirty="0" smtClean="0">
                <a:solidFill>
                  <a:schemeClr val="tx1"/>
                </a:solidFill>
              </a:rPr>
              <a:t> Cancer</a:t>
            </a:r>
          </a:p>
          <a:p>
            <a:endParaRPr lang="fr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456</TotalTime>
  <Words>938</Words>
  <Application>Microsoft Office PowerPoint</Application>
  <PresentationFormat>Affichage à l'écran (4:3)</PresentationFormat>
  <Paragraphs>252</Paragraphs>
  <Slides>29</Slides>
  <Notes>29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Civil</vt:lpstr>
      <vt:lpstr>XIIèmes Journées Liégeoises de Gynécologie Obstétrique </vt:lpstr>
      <vt:lpstr>Definition</vt:lpstr>
      <vt:lpstr>Selective Action</vt:lpstr>
      <vt:lpstr>Mechanisms  of  Action</vt:lpstr>
      <vt:lpstr>PR  binding an agonist</vt:lpstr>
      <vt:lpstr>Diapositive 6</vt:lpstr>
      <vt:lpstr>First Compounds  from this new class of steroids</vt:lpstr>
      <vt:lpstr>New Compounds</vt:lpstr>
      <vt:lpstr>Diapositive 9</vt:lpstr>
      <vt:lpstr>Why the need of a new class of steroids ?</vt:lpstr>
      <vt:lpstr>Avoid The Progestins  </vt:lpstr>
      <vt:lpstr>Contraceptive Mechanisms of SPRMs</vt:lpstr>
      <vt:lpstr>SPRMs and Emergency Pill</vt:lpstr>
      <vt:lpstr>VA 2914 and Emergency Contraception</vt:lpstr>
      <vt:lpstr>Diapositive 15</vt:lpstr>
      <vt:lpstr>VA 2914 and Emergency Contraception</vt:lpstr>
      <vt:lpstr> SPRMs &amp; Oral Contraception </vt:lpstr>
      <vt:lpstr>SPRMs &amp; Oral Contraception</vt:lpstr>
      <vt:lpstr>SPRMs and management of irregular bleeding on progestin only contraceptive regimen</vt:lpstr>
      <vt:lpstr>Diapositive 20</vt:lpstr>
      <vt:lpstr>SPRMs and management of irregular bleeding on progestin only contraceptive regimen</vt:lpstr>
      <vt:lpstr>SPRMs and Devices</vt:lpstr>
      <vt:lpstr>SPRMs and Devices</vt:lpstr>
      <vt:lpstr>Clinical Aspects</vt:lpstr>
      <vt:lpstr>Diapositive 25</vt:lpstr>
      <vt:lpstr>Ultrasonographic   Aspects </vt:lpstr>
      <vt:lpstr>Histologic Aspects</vt:lpstr>
      <vt:lpstr>PRM - Associated Endometrial Changes</vt:lpstr>
      <vt:lpstr>Conclusions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XIIèmes Journées Liégeoises de Gynécologie Obstétrique </dc:title>
  <dc:creator>user</dc:creator>
  <cp:lastModifiedBy>user</cp:lastModifiedBy>
  <cp:revision>36</cp:revision>
  <dcterms:created xsi:type="dcterms:W3CDTF">2009-09-06T15:49:46Z</dcterms:created>
  <dcterms:modified xsi:type="dcterms:W3CDTF">2009-09-24T17:07:54Z</dcterms:modified>
</cp:coreProperties>
</file>