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D833-9015-43D1-A16B-8669CAB41ADC}" type="datetimeFigureOut">
              <a:rPr lang="fr-FR" smtClean="0"/>
              <a:t>20/09/2009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EF26-8C63-4DFE-A13C-E7A036EBE427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D833-9015-43D1-A16B-8669CAB41ADC}" type="datetimeFigureOut">
              <a:rPr lang="fr-FR" smtClean="0"/>
              <a:t>20/09/2009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EF26-8C63-4DFE-A13C-E7A036EBE42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D833-9015-43D1-A16B-8669CAB41ADC}" type="datetimeFigureOut">
              <a:rPr lang="fr-FR" smtClean="0"/>
              <a:t>20/09/2009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EF26-8C63-4DFE-A13C-E7A036EBE42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D833-9015-43D1-A16B-8669CAB41ADC}" type="datetimeFigureOut">
              <a:rPr lang="fr-FR" smtClean="0"/>
              <a:t>20/09/2009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EF26-8C63-4DFE-A13C-E7A036EBE42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D833-9015-43D1-A16B-8669CAB41ADC}" type="datetimeFigureOut">
              <a:rPr lang="fr-FR" smtClean="0"/>
              <a:t>20/09/2009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EF26-8C63-4DFE-A13C-E7A036EBE427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D833-9015-43D1-A16B-8669CAB41ADC}" type="datetimeFigureOut">
              <a:rPr lang="fr-FR" smtClean="0"/>
              <a:t>20/09/2009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EF26-8C63-4DFE-A13C-E7A036EBE42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D833-9015-43D1-A16B-8669CAB41ADC}" type="datetimeFigureOut">
              <a:rPr lang="fr-FR" smtClean="0"/>
              <a:t>20/09/2009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EF26-8C63-4DFE-A13C-E7A036EBE42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D833-9015-43D1-A16B-8669CAB41ADC}" type="datetimeFigureOut">
              <a:rPr lang="fr-FR" smtClean="0"/>
              <a:t>20/09/2009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2DEF26-8C63-4DFE-A13C-E7A036EBE42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D833-9015-43D1-A16B-8669CAB41ADC}" type="datetimeFigureOut">
              <a:rPr lang="fr-FR" smtClean="0"/>
              <a:t>20/09/2009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EF26-8C63-4DFE-A13C-E7A036EBE42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D833-9015-43D1-A16B-8669CAB41ADC}" type="datetimeFigureOut">
              <a:rPr lang="fr-FR" smtClean="0"/>
              <a:t>20/09/2009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D2DEF26-8C63-4DFE-A13C-E7A036EBE42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CF6D833-9015-43D1-A16B-8669CAB41ADC}" type="datetimeFigureOut">
              <a:rPr lang="fr-FR" smtClean="0"/>
              <a:t>20/09/2009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EF26-8C63-4DFE-A13C-E7A036EBE42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CF6D833-9015-43D1-A16B-8669CAB41ADC}" type="datetimeFigureOut">
              <a:rPr lang="fr-FR" smtClean="0"/>
              <a:t>20/09/2009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D2DEF26-8C63-4DFE-A13C-E7A036EBE427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57158" y="857232"/>
            <a:ext cx="8229600" cy="5500726"/>
          </a:xfrm>
        </p:spPr>
        <p:txBody>
          <a:bodyPr>
            <a:normAutofit/>
          </a:bodyPr>
          <a:lstStyle/>
          <a:p>
            <a:pPr algn="ctr"/>
            <a:r>
              <a:rPr lang="fr-BE" b="1" dirty="0" smtClean="0"/>
              <a:t>Le cerclage par voie vaginale et </a:t>
            </a:r>
            <a:r>
              <a:rPr lang="fr-BE" b="1" dirty="0" err="1" smtClean="0"/>
              <a:t>laparoscopique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dirty="0"/>
              <a:t/>
            </a:r>
            <a:br>
              <a:rPr lang="fr-BE" dirty="0"/>
            </a:br>
            <a:r>
              <a:rPr lang="fr-BE" dirty="0" smtClean="0"/>
              <a:t/>
            </a:r>
            <a:br>
              <a:rPr lang="fr-BE" dirty="0" smtClean="0"/>
            </a:br>
            <a:r>
              <a:rPr lang="fr-BE" sz="2400" dirty="0"/>
              <a:t/>
            </a:r>
            <a:br>
              <a:rPr lang="fr-BE" sz="2400" dirty="0"/>
            </a:br>
            <a:r>
              <a:rPr lang="fr-BE" sz="2400" dirty="0" smtClean="0"/>
              <a:t>				JLGO 2009- Dr Horion-CHC</a:t>
            </a:r>
            <a:endParaRPr lang="fr-FR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785786" y="142852"/>
            <a:ext cx="7772400" cy="1470025"/>
          </a:xfrm>
        </p:spPr>
        <p:txBody>
          <a:bodyPr/>
          <a:lstStyle/>
          <a:p>
            <a:pPr algn="ctr"/>
            <a:r>
              <a:rPr lang="fr-BE" dirty="0" smtClean="0"/>
              <a:t>Effets secondaires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285852" y="1928802"/>
            <a:ext cx="6400800" cy="3643338"/>
          </a:xfrm>
        </p:spPr>
        <p:txBody>
          <a:bodyPr>
            <a:noAutofit/>
          </a:bodyPr>
          <a:lstStyle/>
          <a:p>
            <a:pPr algn="l"/>
            <a:r>
              <a:rPr lang="fr-BE" sz="3200" dirty="0" smtClean="0"/>
              <a:t>RSM (2%)</a:t>
            </a:r>
          </a:p>
          <a:p>
            <a:pPr algn="l"/>
            <a:r>
              <a:rPr lang="fr-BE" sz="3200" dirty="0" err="1" smtClean="0"/>
              <a:t>Chorioamniotite</a:t>
            </a:r>
            <a:r>
              <a:rPr lang="fr-BE" sz="3200" dirty="0" smtClean="0"/>
              <a:t> (2%)</a:t>
            </a:r>
          </a:p>
          <a:p>
            <a:pPr algn="l"/>
            <a:r>
              <a:rPr lang="fr-BE" sz="3200" dirty="0" smtClean="0"/>
              <a:t>Irritabilité utérine</a:t>
            </a:r>
          </a:p>
          <a:p>
            <a:pPr algn="l"/>
            <a:r>
              <a:rPr lang="fr-BE" sz="3200" dirty="0" smtClean="0"/>
              <a:t>Migration (7%)</a:t>
            </a:r>
          </a:p>
          <a:p>
            <a:pPr algn="l"/>
            <a:r>
              <a:rPr lang="fr-BE" sz="3200" dirty="0" smtClean="0"/>
              <a:t>Dystocie/trauma du col per-</a:t>
            </a:r>
            <a:r>
              <a:rPr lang="fr-BE" sz="3200" dirty="0" err="1" smtClean="0"/>
              <a:t>partal</a:t>
            </a:r>
            <a:endParaRPr lang="fr-BE" sz="3200" dirty="0" smtClean="0"/>
          </a:p>
          <a:p>
            <a:pPr algn="l"/>
            <a:endParaRPr lang="fr-BE" sz="3200" dirty="0"/>
          </a:p>
          <a:p>
            <a:pPr algn="l"/>
            <a:r>
              <a:rPr lang="fr-BE" sz="3200" dirty="0" smtClean="0"/>
              <a:t>+++ si en urgence</a:t>
            </a:r>
            <a:endParaRPr lang="fr-FR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0"/>
            <a:ext cx="7772400" cy="1470025"/>
          </a:xfrm>
        </p:spPr>
        <p:txBody>
          <a:bodyPr/>
          <a:lstStyle/>
          <a:p>
            <a:pPr algn="ctr"/>
            <a:r>
              <a:rPr lang="fr-BE" dirty="0" smtClean="0"/>
              <a:t>Conclusions ?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071538" y="2214554"/>
            <a:ext cx="7858180" cy="4857784"/>
          </a:xfrm>
        </p:spPr>
        <p:txBody>
          <a:bodyPr>
            <a:noAutofit/>
          </a:bodyPr>
          <a:lstStyle/>
          <a:p>
            <a:pPr algn="l"/>
            <a:r>
              <a:rPr lang="fr-BE" sz="3200" dirty="0" smtClean="0"/>
              <a:t>Ce n’est pas un acte anodin</a:t>
            </a:r>
          </a:p>
          <a:p>
            <a:pPr algn="l"/>
            <a:r>
              <a:rPr lang="fr-BE" sz="3200" dirty="0" smtClean="0"/>
              <a:t>Les tests </a:t>
            </a:r>
            <a:r>
              <a:rPr lang="fr-BE" sz="3200" dirty="0" err="1" smtClean="0"/>
              <a:t>préconceptionnels</a:t>
            </a:r>
            <a:r>
              <a:rPr lang="fr-BE" sz="3200" dirty="0" smtClean="0"/>
              <a:t>: inefficaces</a:t>
            </a:r>
          </a:p>
          <a:p>
            <a:pPr algn="l"/>
            <a:r>
              <a:rPr lang="fr-BE" sz="3200" dirty="0" smtClean="0"/>
              <a:t>Au minimum un ATCD de FC tardive</a:t>
            </a:r>
          </a:p>
          <a:p>
            <a:pPr algn="l"/>
            <a:endParaRPr lang="fr-BE" sz="3200" dirty="0" smtClean="0"/>
          </a:p>
          <a:p>
            <a:pPr algn="l"/>
            <a:r>
              <a:rPr lang="fr-BE" sz="3200" dirty="0" smtClean="0"/>
              <a:t>Voie abdominale </a:t>
            </a:r>
            <a:r>
              <a:rPr lang="fr-BE" sz="3200" dirty="0" err="1" smtClean="0"/>
              <a:t>ssi</a:t>
            </a:r>
            <a:r>
              <a:rPr lang="fr-BE" sz="3200" dirty="0" smtClean="0"/>
              <a:t> ATCD d ’échec ou </a:t>
            </a:r>
          </a:p>
          <a:p>
            <a:pPr algn="l"/>
            <a:r>
              <a:rPr lang="fr-BE" sz="3200" dirty="0"/>
              <a:t>v</a:t>
            </a:r>
            <a:r>
              <a:rPr lang="fr-BE" sz="3200" dirty="0" smtClean="0"/>
              <a:t>oie vaginale impossible</a:t>
            </a:r>
          </a:p>
          <a:p>
            <a:pPr algn="l"/>
            <a:endParaRPr lang="fr-BE" sz="3200" dirty="0"/>
          </a:p>
          <a:p>
            <a:pPr algn="l"/>
            <a:endParaRPr lang="fr-FR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1470025"/>
          </a:xfrm>
        </p:spPr>
        <p:txBody>
          <a:bodyPr/>
          <a:lstStyle/>
          <a:p>
            <a:pPr algn="ctr"/>
            <a:r>
              <a:rPr lang="fr-BE" dirty="0" smtClean="0"/>
              <a:t>Définition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428728" y="2857496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fr-BE" sz="3200" dirty="0" smtClean="0"/>
              <a:t>Procédure chirurgicale utilisant différents matériaux afin de pallier à une incompétence cervicale.</a:t>
            </a:r>
            <a:endParaRPr lang="fr-FR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1470025"/>
          </a:xfrm>
        </p:spPr>
        <p:txBody>
          <a:bodyPr/>
          <a:lstStyle/>
          <a:p>
            <a:pPr algn="ctr"/>
            <a:r>
              <a:rPr lang="fr-BE" dirty="0" smtClean="0"/>
              <a:t>Incompétence cervicale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428728" y="2643182"/>
            <a:ext cx="6400800" cy="2571768"/>
          </a:xfrm>
        </p:spPr>
        <p:txBody>
          <a:bodyPr>
            <a:normAutofit/>
          </a:bodyPr>
          <a:lstStyle/>
          <a:p>
            <a:pPr algn="l"/>
            <a:r>
              <a:rPr lang="fr-BE" sz="3200" dirty="0" smtClean="0"/>
              <a:t>Effacement </a:t>
            </a:r>
            <a:r>
              <a:rPr lang="fr-BE" sz="3200" b="1" dirty="0" smtClean="0"/>
              <a:t>progressif</a:t>
            </a:r>
            <a:r>
              <a:rPr lang="fr-BE" sz="3200" dirty="0" smtClean="0"/>
              <a:t>  et </a:t>
            </a:r>
            <a:r>
              <a:rPr lang="fr-BE" sz="3200" b="1" dirty="0" smtClean="0"/>
              <a:t>indolore</a:t>
            </a:r>
            <a:r>
              <a:rPr lang="fr-BE" sz="3200" dirty="0" smtClean="0"/>
              <a:t> du col durant le deuxième trimestre de gestation et entraînant une fausse couche tardive.</a:t>
            </a:r>
            <a:endParaRPr lang="fr-FR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00034" y="0"/>
            <a:ext cx="7772400" cy="1470025"/>
          </a:xfrm>
        </p:spPr>
        <p:txBody>
          <a:bodyPr/>
          <a:lstStyle/>
          <a:p>
            <a:pPr algn="ctr"/>
            <a:r>
              <a:rPr lang="fr-BE" dirty="0" smtClean="0"/>
              <a:t>Incompétence cervicale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357290" y="2500306"/>
            <a:ext cx="6400800" cy="2286016"/>
          </a:xfrm>
        </p:spPr>
        <p:txBody>
          <a:bodyPr>
            <a:normAutofit/>
          </a:bodyPr>
          <a:lstStyle/>
          <a:p>
            <a:pPr algn="l"/>
            <a:r>
              <a:rPr lang="fr-BE" sz="3200" dirty="0" smtClean="0"/>
              <a:t>Facteurs histologiques</a:t>
            </a:r>
          </a:p>
          <a:p>
            <a:pPr algn="l"/>
            <a:r>
              <a:rPr lang="fr-BE" sz="3200" dirty="0" smtClean="0"/>
              <a:t>Facteurs hormonaux</a:t>
            </a:r>
          </a:p>
          <a:p>
            <a:pPr algn="l"/>
            <a:r>
              <a:rPr lang="fr-BE" sz="3200" dirty="0" smtClean="0"/>
              <a:t>Facteurs inflammatoires</a:t>
            </a:r>
          </a:p>
          <a:p>
            <a:pPr algn="l"/>
            <a:r>
              <a:rPr lang="fr-BE" sz="3200" dirty="0" smtClean="0"/>
              <a:t>Facteurs ……</a:t>
            </a:r>
            <a:endParaRPr lang="fr-FR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71472" y="0"/>
            <a:ext cx="7772400" cy="1470025"/>
          </a:xfrm>
        </p:spPr>
        <p:txBody>
          <a:bodyPr/>
          <a:lstStyle/>
          <a:p>
            <a:pPr algn="ctr"/>
            <a:r>
              <a:rPr lang="fr-BE" dirty="0" smtClean="0"/>
              <a:t>Incompétence cervicale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371600" y="1857364"/>
            <a:ext cx="6400800" cy="3781436"/>
          </a:xfrm>
        </p:spPr>
        <p:txBody>
          <a:bodyPr wrap="none">
            <a:normAutofit/>
          </a:bodyPr>
          <a:lstStyle/>
          <a:p>
            <a:pPr algn="l"/>
            <a:r>
              <a:rPr lang="fr-BE" sz="3200" dirty="0" smtClean="0"/>
              <a:t>Tests </a:t>
            </a:r>
            <a:r>
              <a:rPr lang="fr-BE" sz="3200" dirty="0" err="1" smtClean="0"/>
              <a:t>préconceptionnels</a:t>
            </a:r>
            <a:r>
              <a:rPr lang="fr-BE" sz="3200" dirty="0" smtClean="0"/>
              <a:t>  ??!!</a:t>
            </a:r>
          </a:p>
          <a:p>
            <a:pPr algn="l"/>
            <a:r>
              <a:rPr lang="fr-BE" sz="3200" dirty="0"/>
              <a:t>	</a:t>
            </a:r>
            <a:r>
              <a:rPr lang="fr-BE" sz="3200" dirty="0" err="1" smtClean="0"/>
              <a:t>Hégar</a:t>
            </a:r>
            <a:r>
              <a:rPr lang="fr-BE" sz="3200" dirty="0" smtClean="0"/>
              <a:t> 8</a:t>
            </a:r>
          </a:p>
          <a:p>
            <a:pPr algn="l"/>
            <a:r>
              <a:rPr lang="fr-BE" sz="3200" dirty="0"/>
              <a:t>	</a:t>
            </a:r>
            <a:r>
              <a:rPr lang="fr-BE" sz="3200" dirty="0" smtClean="0"/>
              <a:t>Hystérosalpingographie</a:t>
            </a:r>
          </a:p>
          <a:p>
            <a:pPr algn="l"/>
            <a:r>
              <a:rPr lang="fr-BE" sz="3200" dirty="0"/>
              <a:t>	</a:t>
            </a:r>
            <a:r>
              <a:rPr lang="fr-BE" sz="3200" dirty="0" smtClean="0"/>
              <a:t>…….</a:t>
            </a:r>
          </a:p>
          <a:p>
            <a:pPr algn="l"/>
            <a:r>
              <a:rPr lang="fr-BE" sz="3200" dirty="0" smtClean="0"/>
              <a:t>Population à  risque?</a:t>
            </a:r>
          </a:p>
          <a:p>
            <a:pPr algn="l"/>
            <a:endParaRPr lang="fr-FR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1470025"/>
          </a:xfrm>
        </p:spPr>
        <p:txBody>
          <a:bodyPr/>
          <a:lstStyle/>
          <a:p>
            <a:pPr algn="ctr"/>
            <a:r>
              <a:rPr lang="fr-BE" dirty="0" smtClean="0"/>
              <a:t>Le cerclage : Quand?</a:t>
            </a:r>
            <a:endParaRPr lang="fr-FR" dirty="0"/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857224" y="2786058"/>
            <a:ext cx="7215238" cy="1752600"/>
          </a:xfrm>
        </p:spPr>
        <p:txBody>
          <a:bodyPr>
            <a:normAutofit/>
          </a:bodyPr>
          <a:lstStyle/>
          <a:p>
            <a:pPr algn="l"/>
            <a:r>
              <a:rPr lang="fr-BE" sz="3200" dirty="0" smtClean="0"/>
              <a:t>Vaginal: </a:t>
            </a:r>
            <a:r>
              <a:rPr lang="fr-BE" sz="3200" dirty="0" err="1" smtClean="0"/>
              <a:t>Préconceptionnel</a:t>
            </a:r>
            <a:r>
              <a:rPr lang="fr-BE" sz="3200" dirty="0" smtClean="0"/>
              <a:t>, 12 à 24s</a:t>
            </a:r>
          </a:p>
          <a:p>
            <a:pPr algn="l"/>
            <a:r>
              <a:rPr lang="fr-BE" sz="3200" dirty="0" smtClean="0"/>
              <a:t>Abdominal: </a:t>
            </a:r>
            <a:r>
              <a:rPr lang="fr-BE" sz="3200" dirty="0" err="1" smtClean="0"/>
              <a:t>Préconceptionnel</a:t>
            </a:r>
            <a:r>
              <a:rPr lang="fr-BE" sz="3200" dirty="0" smtClean="0"/>
              <a:t>, 12 à 14s</a:t>
            </a:r>
            <a:endParaRPr lang="fr-FR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0"/>
            <a:ext cx="7772400" cy="1470025"/>
          </a:xfrm>
        </p:spPr>
        <p:txBody>
          <a:bodyPr/>
          <a:lstStyle/>
          <a:p>
            <a:pPr algn="ctr"/>
            <a:r>
              <a:rPr lang="fr-BE" dirty="0" smtClean="0"/>
              <a:t>Le cerclage : Quand?</a:t>
            </a:r>
            <a:r>
              <a:rPr lang="fr-BE" dirty="0" smtClean="0"/>
              <a:t> 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357290" y="1714488"/>
            <a:ext cx="6400800" cy="3857652"/>
          </a:xfrm>
        </p:spPr>
        <p:txBody>
          <a:bodyPr>
            <a:normAutofit/>
          </a:bodyPr>
          <a:lstStyle/>
          <a:p>
            <a:pPr algn="l"/>
            <a:r>
              <a:rPr lang="fr-BE" sz="3200" b="1" u="sng" dirty="0" smtClean="0"/>
              <a:t>CI</a:t>
            </a:r>
          </a:p>
          <a:p>
            <a:pPr algn="l"/>
            <a:r>
              <a:rPr lang="fr-BE" sz="3200" dirty="0" smtClean="0"/>
              <a:t>Anomalie fœtale</a:t>
            </a:r>
          </a:p>
          <a:p>
            <a:pPr algn="l"/>
            <a:r>
              <a:rPr lang="fr-BE" sz="3200" dirty="0" err="1" smtClean="0"/>
              <a:t>Chorioamniotite</a:t>
            </a:r>
            <a:endParaRPr lang="fr-BE" sz="3200" dirty="0" smtClean="0"/>
          </a:p>
          <a:p>
            <a:pPr algn="l"/>
            <a:r>
              <a:rPr lang="fr-BE" sz="3200" dirty="0" smtClean="0"/>
              <a:t>Décollement placentaire</a:t>
            </a:r>
          </a:p>
          <a:p>
            <a:pPr algn="l"/>
            <a:r>
              <a:rPr lang="fr-BE" sz="3200" dirty="0" smtClean="0"/>
              <a:t>Travail actif</a:t>
            </a:r>
          </a:p>
          <a:p>
            <a:pPr algn="l"/>
            <a:r>
              <a:rPr lang="fr-BE" sz="3200" dirty="0" smtClean="0"/>
              <a:t>RSM</a:t>
            </a:r>
            <a:endParaRPr lang="fr-FR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 smtClean="0"/>
              <a:t>Techniques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BE" dirty="0" err="1" smtClean="0"/>
              <a:t>Shirodkar</a:t>
            </a:r>
            <a:r>
              <a:rPr lang="fr-BE" dirty="0" smtClean="0"/>
              <a:t> et Modifié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fr-BE" dirty="0" smtClean="0"/>
              <a:t>Mc Donald</a:t>
            </a:r>
            <a:endParaRPr lang="fr-FR" dirty="0"/>
          </a:p>
        </p:txBody>
      </p:sp>
      <p:pic>
        <p:nvPicPr>
          <p:cNvPr id="9" name="Espace réservé du contenu 8" descr="cer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721945" y="1517650"/>
            <a:ext cx="3510697" cy="3941763"/>
          </a:xfrm>
        </p:spPr>
      </p:pic>
      <p:pic>
        <p:nvPicPr>
          <p:cNvPr id="10" name="Espace réservé du contenu 9" descr="Cer2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802797" y="1517650"/>
            <a:ext cx="3726230" cy="394176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7772400" cy="1470025"/>
          </a:xfrm>
        </p:spPr>
        <p:txBody>
          <a:bodyPr/>
          <a:lstStyle/>
          <a:p>
            <a:pPr algn="ctr"/>
            <a:r>
              <a:rPr lang="fr-BE" dirty="0" smtClean="0"/>
              <a:t>Techniques</a:t>
            </a:r>
            <a:endParaRPr lang="fr-FR" dirty="0"/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1285852" y="3929066"/>
            <a:ext cx="6400800" cy="3429024"/>
          </a:xfrm>
        </p:spPr>
        <p:txBody>
          <a:bodyPr>
            <a:noAutofit/>
          </a:bodyPr>
          <a:lstStyle/>
          <a:p>
            <a:pPr algn="ctr"/>
            <a:r>
              <a:rPr lang="fr-BE" sz="3200" i="1" dirty="0" smtClean="0"/>
              <a:t>Voie abdominale</a:t>
            </a:r>
          </a:p>
          <a:p>
            <a:pPr algn="l"/>
            <a:endParaRPr lang="fr-BE" sz="3200" b="1" dirty="0" smtClean="0"/>
          </a:p>
          <a:p>
            <a:pPr algn="l"/>
            <a:r>
              <a:rPr lang="fr-BE" sz="3200" b="1" dirty="0" smtClean="0"/>
              <a:t>+</a:t>
            </a:r>
            <a:r>
              <a:rPr lang="fr-BE" sz="3200" dirty="0" smtClean="0"/>
              <a:t>: Moins de migration, moins d’infection (CE), peut être laissé</a:t>
            </a:r>
            <a:endParaRPr lang="fr-BE" sz="3200" dirty="0"/>
          </a:p>
          <a:p>
            <a:pPr algn="l"/>
            <a:r>
              <a:rPr lang="fr-BE" sz="3200" b="1" dirty="0" smtClean="0"/>
              <a:t>-</a:t>
            </a:r>
            <a:r>
              <a:rPr lang="fr-BE" sz="3200" dirty="0" smtClean="0"/>
              <a:t>: Morbidité supérieure</a:t>
            </a:r>
            <a:endParaRPr lang="fr-BE" sz="3200" dirty="0"/>
          </a:p>
          <a:p>
            <a:pPr algn="l"/>
            <a:r>
              <a:rPr lang="fr-BE" sz="3200" dirty="0" smtClean="0"/>
              <a:t>SSI: pas d’abord du col, échec de voie vaginale </a:t>
            </a:r>
          </a:p>
          <a:p>
            <a:pPr algn="l"/>
            <a:endParaRPr lang="fr-BE" sz="3200" dirty="0"/>
          </a:p>
          <a:p>
            <a:pPr algn="l"/>
            <a:endParaRPr lang="fr-BE" sz="3200" dirty="0" smtClean="0"/>
          </a:p>
          <a:p>
            <a:pPr algn="l"/>
            <a:endParaRPr lang="fr-FR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que">
  <a:themeElements>
    <a:clrScheme name="Technique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que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qu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136</TotalTime>
  <Words>175</Words>
  <Application>Microsoft Office PowerPoint</Application>
  <PresentationFormat>Affichage à l'écran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Technique</vt:lpstr>
      <vt:lpstr>Le cerclage par voie vaginale et laparoscopique        JLGO 2009- Dr Horion-CHC</vt:lpstr>
      <vt:lpstr>Définition</vt:lpstr>
      <vt:lpstr>Incompétence cervicale</vt:lpstr>
      <vt:lpstr>Incompétence cervicale</vt:lpstr>
      <vt:lpstr>Incompétence cervicale</vt:lpstr>
      <vt:lpstr>Le cerclage : Quand?</vt:lpstr>
      <vt:lpstr>Le cerclage : Quand? </vt:lpstr>
      <vt:lpstr>Techniques</vt:lpstr>
      <vt:lpstr>Techniques</vt:lpstr>
      <vt:lpstr>Effets secondaires</vt:lpstr>
      <vt:lpstr>Conclusions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cerclage par voie vaginale et laparoscopique</dc:title>
  <dc:creator>Utilisateur Windows</dc:creator>
  <cp:lastModifiedBy>Utilisateur Windows</cp:lastModifiedBy>
  <cp:revision>15</cp:revision>
  <dcterms:created xsi:type="dcterms:W3CDTF">2009-09-20T17:42:24Z</dcterms:created>
  <dcterms:modified xsi:type="dcterms:W3CDTF">2009-09-20T19:58:42Z</dcterms:modified>
</cp:coreProperties>
</file>